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ppt/tags/tag20.xml" ContentType="application/vnd.openxmlformats-officedocument.presentationml.tags+xml"/>
  <Override PartName="/ppt/notesSlides/notesSlide10.xml" ContentType="application/vnd.openxmlformats-officedocument.presentationml.notesSlide+xml"/>
  <Override PartName="/ppt/tags/tag2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318" r:id="rId7"/>
    <p:sldId id="260" r:id="rId8"/>
    <p:sldId id="261" r:id="rId9"/>
    <p:sldId id="281" r:id="rId10"/>
    <p:sldId id="306" r:id="rId11"/>
    <p:sldId id="319" r:id="rId12"/>
    <p:sldId id="287" r:id="rId13"/>
    <p:sldId id="320" r:id="rId14"/>
    <p:sldId id="300" r:id="rId15"/>
    <p:sldId id="268" r:id="rId16"/>
    <p:sldId id="314" r:id="rId17"/>
    <p:sldId id="315" r:id="rId18"/>
    <p:sldId id="312" r:id="rId19"/>
    <p:sldId id="313" r:id="rId20"/>
    <p:sldId id="317" r:id="rId21"/>
    <p:sldId id="267" r:id="rId22"/>
    <p:sldId id="263" r:id="rId23"/>
    <p:sldId id="264" r:id="rId24"/>
    <p:sldId id="265" r:id="rId25"/>
    <p:sldId id="266" r:id="rId26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Playfair Display" pitchFamily="2" charset="77"/>
      <p:regular r:id="rId34"/>
      <p:bold r:id="rId35"/>
      <p:italic r:id="rId36"/>
      <p:boldItalic r:id="rId37"/>
    </p:embeddedFont>
    <p:embeddedFont>
      <p:font typeface="Poppins" pitchFamily="2" charset="77"/>
      <p:regular r:id="rId38"/>
      <p:bold r:id="rId39"/>
      <p:italic r:id="rId40"/>
      <p:boldItalic r:id="rId41"/>
    </p:embeddedFont>
    <p:embeddedFont>
      <p:font typeface="Poppins Light" panose="020B0604020202020204" pitchFamily="34" charset="0"/>
      <p:regular r:id="rId42"/>
      <p:bold r:id="rId43"/>
      <p:italic r:id="rId44"/>
      <p:boldItalic r:id="rId45"/>
    </p:embeddedFont>
    <p:embeddedFont>
      <p:font typeface="Segoe UI" panose="020B0502040204020203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04"/>
    <p:restoredTop sz="94558"/>
  </p:normalViewPr>
  <p:slideViewPr>
    <p:cSldViewPr snapToGrid="0">
      <p:cViewPr varScale="1">
        <p:scale>
          <a:sx n="161" d="100"/>
          <a:sy n="161" d="100"/>
        </p:scale>
        <p:origin x="1312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6ada108f6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136ada108f6_2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E0766-04D2-4AF7-B58B-61B6AC58043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857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E0766-04D2-4AF7-B58B-61B6AC58043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714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814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E0766-04D2-4AF7-B58B-61B6AC58043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458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E0766-04D2-4AF7-B58B-61B6AC58043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865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6ada108f6_2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36ada108f6_2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e4086149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e4086149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e4086149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e4086149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6ada108f6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136ada108f6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e4086149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e4086149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e4086149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e4086149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6ada108f6_2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136ada108f6_2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6ada108f6_2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36ada108f6_2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E0766-04D2-4AF7-B58B-61B6AC58043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312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6ada108f6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136ada108f6_2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6ada108f6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136ada108f6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E0766-04D2-4AF7-B58B-61B6AC58043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431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E0766-04D2-4AF7-B58B-61B6AC58043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718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2" name="Google Shape;82;p16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83" name="Google Shape;83;p16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87;p16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0000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" name="Google Shape;90;p17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91" name="Google Shape;91;p1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17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1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97" name="Google Shape;97;p17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98" name="Google Shape;98;p1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big image">
  <p:cSld name="TITLE_AND_BODY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/>
          <p:nvPr/>
        </p:nvSpPr>
        <p:spPr>
          <a:xfrm>
            <a:off x="5142675" y="358375"/>
            <a:ext cx="4426800" cy="4426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5376775" y="592475"/>
            <a:ext cx="3958500" cy="3958500"/>
          </a:xfrm>
          <a:prstGeom prst="ellipse">
            <a:avLst/>
          </a:prstGeom>
          <a:solidFill>
            <a:srgbClr val="000000">
              <a:alpha val="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" name="Google Shape;148;p22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149" name="Google Shape;149;p2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p2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000000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3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3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24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166" name="Google Shape;166;p2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24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5"/>
          <p:cNvGrpSpPr/>
          <p:nvPr/>
        </p:nvGrpSpPr>
        <p:grpSpPr>
          <a:xfrm>
            <a:off x="308378" y="3811995"/>
            <a:ext cx="1844185" cy="1844185"/>
            <a:chOff x="-474900" y="321200"/>
            <a:chExt cx="2324700" cy="2324700"/>
          </a:xfrm>
        </p:grpSpPr>
        <p:sp>
          <p:nvSpPr>
            <p:cNvPr id="175" name="Google Shape;175;p2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2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5"/>
          <p:cNvSpPr txBox="1">
            <a:spLocks noGrp="1"/>
          </p:cNvSpPr>
          <p:nvPr>
            <p:ph type="body" idx="1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1097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2583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226782"/>
            <a:ext cx="267330" cy="4753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</p:spTree>
    <p:extLst>
      <p:ext uri="{BB962C8B-B14F-4D97-AF65-F5344CB8AC3E}">
        <p14:creationId xmlns:p14="http://schemas.microsoft.com/office/powerpoint/2010/main" val="2205759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268665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-5400000" flipH="1">
            <a:off x="4497775" y="-1112255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0" y="-25"/>
            <a:ext cx="9144000" cy="341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649050" y="503675"/>
            <a:ext cx="5845800" cy="29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Playfair Display"/>
              <a:buChar char="∙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55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∙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55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∙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55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∙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55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∙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55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∙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55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∙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55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∙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556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∙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3593400" y="19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  <a:endParaRPr sz="4800">
              <a:solidFill>
                <a:srgbClr val="00001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68773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5275B7-F0E7-4242-9806-6A00C6F46F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03DE807-215E-47EB-B84B-198322179C58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3DFB79-758A-424D-97CD-DB138BD06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7A526F-8555-4940-A09E-606D5619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02BF02-FF78-491B-A2DA-C9C34A870F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532F7632-49A8-49A3-BC66-9CE997A866AB}"/>
              </a:ext>
            </a:extLst>
          </p:cNvPr>
          <p:cNvSpPr/>
          <p:nvPr userDrawn="1"/>
        </p:nvSpPr>
        <p:spPr>
          <a:xfrm>
            <a:off x="8379913" y="236439"/>
            <a:ext cx="591854" cy="255235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6D5A24-E2ED-4187-AA56-9A6B898816EF}"/>
              </a:ext>
            </a:extLst>
          </p:cNvPr>
          <p:cNvSpPr/>
          <p:nvPr userDrawn="1"/>
        </p:nvSpPr>
        <p:spPr>
          <a:xfrm>
            <a:off x="8320296" y="214014"/>
            <a:ext cx="71108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LOGO</a:t>
            </a:r>
            <a:endParaRPr lang="zh-CN" altLang="en-US" sz="105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23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14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57" name="Google Shape;57;p14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60;p14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61" name="Google Shape;61;p1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noFill/>
          <a:ln>
            <a:noFill/>
          </a:ln>
          <a:effectLst>
            <a:outerShdw blurRad="85725" dist="19050" dir="5400000" algn="bl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68" name="Google Shape;68;p1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" name="Google Shape;72;p1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8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5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media" Target="../media/media1.mp3"/><Relationship Id="rId13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6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5.xml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17.xml"/><Relationship Id="rId4" Type="http://schemas.openxmlformats.org/officeDocument/2006/relationships/tags" Target="../tags/tag4.xml"/><Relationship Id="rId9" Type="http://schemas.openxmlformats.org/officeDocument/2006/relationships/audio" Target="../media/media1.mp3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6.jpe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notesSlide" Target="../notesSlides/notesSlide8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slideLayout" Target="../slideLayouts/slideLayout17.xml"/><Relationship Id="rId5" Type="http://schemas.openxmlformats.org/officeDocument/2006/relationships/tags" Target="../tags/tag12.xml"/><Relationship Id="rId15" Type="http://schemas.openxmlformats.org/officeDocument/2006/relationships/image" Target="../media/image7.png"/><Relationship Id="rId10" Type="http://schemas.openxmlformats.org/officeDocument/2006/relationships/audio" Target="../media/media1.mp3"/><Relationship Id="rId4" Type="http://schemas.openxmlformats.org/officeDocument/2006/relationships/tags" Target="../tags/tag11.xml"/><Relationship Id="rId9" Type="http://schemas.microsoft.com/office/2007/relationships/media" Target="../media/media1.mp3"/><Relationship Id="rId14" Type="http://schemas.openxmlformats.org/officeDocument/2006/relationships/hyperlink" Target="http://www.tableau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8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noFill/>
          <a:ln>
            <a:noFill/>
          </a:ln>
          <a:effectLst>
            <a:outerShdw blurRad="85725" dist="19050" dir="5400000" algn="bl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dirty="0"/>
              <a:t>Tableau Workshop</a:t>
            </a:r>
            <a:endParaRPr dirty="0"/>
          </a:p>
          <a:p>
            <a:pPr marL="45720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dirty="0"/>
              <a:t>Young Career</a:t>
            </a:r>
            <a:endParaRPr sz="1800" dirty="0"/>
          </a:p>
        </p:txBody>
      </p:sp>
      <p:grpSp>
        <p:nvGrpSpPr>
          <p:cNvPr id="187" name="Google Shape;187;p26"/>
          <p:cNvGrpSpPr/>
          <p:nvPr/>
        </p:nvGrpSpPr>
        <p:grpSpPr>
          <a:xfrm>
            <a:off x="3360423" y="1288859"/>
            <a:ext cx="541163" cy="406634"/>
            <a:chOff x="1923675" y="1633650"/>
            <a:chExt cx="436000" cy="435975"/>
          </a:xfrm>
        </p:grpSpPr>
        <p:sp>
          <p:nvSpPr>
            <p:cNvPr id="188" name="Google Shape;188;p26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275" y="964075"/>
            <a:ext cx="1525002" cy="85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bleau Prep | Combine, shape, and clean your data">
            <a:extLst>
              <a:ext uri="{FF2B5EF4-FFF2-40B4-BE49-F238E27FC236}">
                <a16:creationId xmlns:a16="http://schemas.microsoft.com/office/drawing/2014/main" id="{D3699DEF-4BE7-9CA1-04EC-B455EFA32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288" y="989762"/>
            <a:ext cx="6360276" cy="351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_文本框 11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>
            <a:extLst>
              <a:ext uri="{FF2B5EF4-FFF2-40B4-BE49-F238E27FC236}">
                <a16:creationId xmlns:a16="http://schemas.microsoft.com/office/drawing/2014/main" id="{5E7B603D-388F-77CF-4B49-8CF07D884FC3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29128" y="486936"/>
            <a:ext cx="428574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chemeClr val="accent2"/>
                </a:solidFill>
                <a:latin typeface="Arial" panose="020B0604020202020204"/>
                <a:ea typeface="微软雅黑" panose="020B0503020204020204" pitchFamily="34" charset="-122"/>
                <a:sym typeface="Calibri" panose="020F0502020204030204" pitchFamily="34" charset="0"/>
              </a:rPr>
              <a:t>Tableau </a:t>
            </a:r>
            <a:r>
              <a:rPr lang="en-US" altLang="zh-CN" sz="3200" b="1" dirty="0">
                <a:solidFill>
                  <a:schemeClr val="accent2"/>
                </a:solidFill>
                <a:latin typeface="Arial" panose="020B0604020202020204"/>
                <a:sym typeface="Calibri" panose="020F0502020204030204" pitchFamily="34" charset="0"/>
              </a:rPr>
              <a:t>Prep Builder</a:t>
            </a:r>
            <a:endParaRPr lang="en-US" altLang="zh-CN" sz="3200" b="1" dirty="0">
              <a:solidFill>
                <a:schemeClr val="accent2"/>
              </a:solidFill>
              <a:latin typeface="Arial" panose="020B0604020202020204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795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37238" y="239208"/>
            <a:ext cx="34018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b="1" dirty="0">
                <a:latin typeface="Poppins" pitchFamily="2" charset="77"/>
                <a:cs typeface="Poppins" pitchFamily="2" charset="77"/>
              </a:rPr>
              <a:t>Introducing Tableau</a:t>
            </a:r>
            <a:endParaRPr lang="zh-CN" altLang="en-US" sz="2400" b="1" dirty="0"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3850" y="956930"/>
            <a:ext cx="2685164" cy="8718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dirty="0">
                <a:latin typeface="Poppins" pitchFamily="2" charset="77"/>
                <a:ea typeface="Arial"/>
                <a:cs typeface="Poppins" pitchFamily="2" charset="77"/>
                <a:sym typeface="Arial"/>
              </a:rPr>
              <a:t>Tableau file types</a:t>
            </a:r>
          </a:p>
        </p:txBody>
      </p:sp>
      <p:sp>
        <p:nvSpPr>
          <p:cNvPr id="18" name="矩形 17"/>
          <p:cNvSpPr/>
          <p:nvPr/>
        </p:nvSpPr>
        <p:spPr>
          <a:xfrm>
            <a:off x="323850" y="1845600"/>
            <a:ext cx="2685164" cy="32105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229418" y="956930"/>
            <a:ext cx="2685164" cy="8718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dirty="0">
                <a:latin typeface="Poppins" pitchFamily="2" charset="77"/>
                <a:ea typeface="Arial"/>
                <a:cs typeface="Poppins" pitchFamily="2" charset="77"/>
                <a:sym typeface="Arial"/>
              </a:rPr>
              <a:t>Open Help</a:t>
            </a:r>
          </a:p>
        </p:txBody>
      </p:sp>
      <p:sp>
        <p:nvSpPr>
          <p:cNvPr id="20" name="矩形 19"/>
          <p:cNvSpPr/>
          <p:nvPr/>
        </p:nvSpPr>
        <p:spPr>
          <a:xfrm>
            <a:off x="3229418" y="1845600"/>
            <a:ext cx="2685164" cy="32105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134986" y="956930"/>
            <a:ext cx="2685164" cy="8718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800" b="1" dirty="0">
                <a:latin typeface="Poppins" pitchFamily="2" charset="77"/>
                <a:ea typeface="Arial"/>
                <a:cs typeface="Poppins" pitchFamily="2" charset="77"/>
                <a:sym typeface="Arial"/>
              </a:rPr>
              <a:t>Connect to excel data source</a:t>
            </a:r>
            <a:endParaRPr lang="zh-CN" altLang="en-US" sz="1800" dirty="0">
              <a:solidFill>
                <a:prstClr val="black">
                  <a:lumMod val="85000"/>
                  <a:lumOff val="15000"/>
                </a:prst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134986" y="1845600"/>
            <a:ext cx="2685164" cy="32105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51025" y="2155081"/>
            <a:ext cx="2551663" cy="213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50" b="1" dirty="0">
                <a:latin typeface="Poppins" pitchFamily="2" charset="77"/>
                <a:cs typeface="Poppins" pitchFamily="2" charset="77"/>
                <a:sym typeface="Arial"/>
              </a:rPr>
              <a:t>Tableau workbook (.</a:t>
            </a:r>
            <a:r>
              <a:rPr lang="en-CA" sz="1050" b="1" dirty="0" err="1">
                <a:latin typeface="Poppins" pitchFamily="2" charset="77"/>
                <a:cs typeface="Poppins" pitchFamily="2" charset="77"/>
                <a:sym typeface="Arial"/>
              </a:rPr>
              <a:t>twb</a:t>
            </a:r>
            <a:r>
              <a:rPr lang="en-CA" sz="1050" b="1" dirty="0">
                <a:latin typeface="Poppins" pitchFamily="2" charset="77"/>
                <a:cs typeface="Poppins" pitchFamily="2" charset="77"/>
                <a:sym typeface="Arial"/>
              </a:rPr>
              <a:t>): </a:t>
            </a:r>
            <a:r>
              <a:rPr lang="en-CA" sz="1050" dirty="0">
                <a:latin typeface="Poppins" pitchFamily="2" charset="77"/>
                <a:cs typeface="Poppins" pitchFamily="2" charset="77"/>
                <a:sym typeface="Arial"/>
              </a:rPr>
              <a:t>store a visualization without source data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50" b="1" dirty="0">
                <a:latin typeface="Poppins" pitchFamily="2" charset="77"/>
                <a:cs typeface="Poppins" pitchFamily="2" charset="77"/>
                <a:sym typeface="Arial"/>
              </a:rPr>
              <a:t>Tableau packages workbook (.</a:t>
            </a:r>
            <a:r>
              <a:rPr lang="en-CA" sz="1050" b="1" dirty="0" err="1">
                <a:latin typeface="Poppins" pitchFamily="2" charset="77"/>
                <a:cs typeface="Poppins" pitchFamily="2" charset="77"/>
                <a:sym typeface="Arial"/>
              </a:rPr>
              <a:t>twbx</a:t>
            </a:r>
            <a:r>
              <a:rPr lang="en-CA" sz="1050" b="1" dirty="0">
                <a:latin typeface="Poppins" pitchFamily="2" charset="77"/>
                <a:cs typeface="Poppins" pitchFamily="2" charset="77"/>
                <a:sym typeface="Arial"/>
              </a:rPr>
              <a:t>): </a:t>
            </a:r>
            <a:r>
              <a:rPr lang="en-CA" sz="1050" dirty="0">
                <a:latin typeface="Poppins" pitchFamily="2" charset="77"/>
                <a:cs typeface="Poppins" pitchFamily="2" charset="77"/>
                <a:sym typeface="Arial"/>
              </a:rPr>
              <a:t>stores extracted data and visualizations for viewing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50" b="1" dirty="0">
                <a:latin typeface="Poppins" pitchFamily="2" charset="77"/>
                <a:cs typeface="Poppins" pitchFamily="2" charset="77"/>
                <a:sym typeface="Arial"/>
              </a:rPr>
              <a:t>Tableau data source (.</a:t>
            </a:r>
            <a:r>
              <a:rPr lang="en-CA" sz="1050" b="1" dirty="0" err="1">
                <a:latin typeface="Poppins" pitchFamily="2" charset="77"/>
                <a:cs typeface="Poppins" pitchFamily="2" charset="77"/>
                <a:sym typeface="Arial"/>
              </a:rPr>
              <a:t>tds</a:t>
            </a:r>
            <a:r>
              <a:rPr lang="en-CA" sz="1050" b="1" dirty="0">
                <a:latin typeface="Poppins" pitchFamily="2" charset="77"/>
                <a:cs typeface="Poppins" pitchFamily="2" charset="77"/>
                <a:sym typeface="Arial"/>
              </a:rPr>
              <a:t>): </a:t>
            </a:r>
            <a:r>
              <a:rPr lang="en-CA" sz="1050" dirty="0">
                <a:latin typeface="Poppins" pitchFamily="2" charset="77"/>
                <a:cs typeface="Poppins" pitchFamily="2" charset="77"/>
                <a:sym typeface="Arial"/>
              </a:rPr>
              <a:t>store the server address, pw and other access information</a:t>
            </a:r>
          </a:p>
        </p:txBody>
      </p:sp>
      <p:sp>
        <p:nvSpPr>
          <p:cNvPr id="28" name="矩形 27"/>
          <p:cNvSpPr/>
          <p:nvPr/>
        </p:nvSpPr>
        <p:spPr>
          <a:xfrm>
            <a:off x="3296168" y="2088091"/>
            <a:ext cx="2551663" cy="64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50" dirty="0">
                <a:latin typeface="Poppins" pitchFamily="2" charset="77"/>
                <a:cs typeface="Poppins" pitchFamily="2" charset="77"/>
                <a:sym typeface="Arial"/>
              </a:rPr>
              <a:t>Go to support 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50" dirty="0">
                <a:latin typeface="Poppins" pitchFamily="2" charset="77"/>
                <a:cs typeface="Poppins" pitchFamily="2" charset="77"/>
                <a:sym typeface="Arial"/>
              </a:rPr>
              <a:t>Any updates request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50" dirty="0">
                <a:latin typeface="Poppins" pitchFamily="2" charset="77"/>
                <a:cs typeface="Poppins" pitchFamily="2" charset="77"/>
                <a:sym typeface="Arial"/>
              </a:rPr>
              <a:t>Setting Languages</a:t>
            </a:r>
          </a:p>
        </p:txBody>
      </p:sp>
      <p:sp>
        <p:nvSpPr>
          <p:cNvPr id="31" name="矩形 30"/>
          <p:cNvSpPr/>
          <p:nvPr/>
        </p:nvSpPr>
        <p:spPr>
          <a:xfrm>
            <a:off x="6241312" y="2139630"/>
            <a:ext cx="2551663" cy="1201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5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  <a:sym typeface="Arial"/>
              </a:rPr>
              <a:t># sheets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5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  <a:sym typeface="Arial"/>
              </a:rPr>
              <a:t># fields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50" dirty="0">
                <a:latin typeface="Poppins" pitchFamily="2" charset="77"/>
                <a:cs typeface="Poppins" pitchFamily="2" charset="77"/>
              </a:rPr>
              <a:t># </a:t>
            </a:r>
            <a:r>
              <a:rPr lang="en-CA" sz="105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  <a:sym typeface="Arial"/>
              </a:rPr>
              <a:t>rows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5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  <a:sym typeface="Arial"/>
              </a:rPr>
              <a:t>Review sample data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US" sz="1050" dirty="0">
                <a:latin typeface="Poppins" pitchFamily="2" charset="77"/>
                <a:cs typeface="Poppins" pitchFamily="2" charset="77"/>
              </a:rPr>
              <a:t>installed connectors/ additional connectors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文本框 11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>
            <a:extLst>
              <a:ext uri="{FF2B5EF4-FFF2-40B4-BE49-F238E27FC236}">
                <a16:creationId xmlns:a16="http://schemas.microsoft.com/office/drawing/2014/main" id="{5E7B603D-388F-77CF-4B49-8CF07D884FC3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05576" y="542683"/>
            <a:ext cx="401820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accent2"/>
                </a:solidFill>
                <a:latin typeface="Arial" panose="020B0604020202020204"/>
                <a:ea typeface="微软雅黑" panose="020B0503020204020204" pitchFamily="34" charset="-122"/>
                <a:sym typeface="Calibri" panose="020F0502020204030204" pitchFamily="34" charset="0"/>
              </a:rPr>
              <a:t>Tableau </a:t>
            </a:r>
            <a:r>
              <a:rPr lang="en-US" altLang="zh-CN" sz="2000" b="1" dirty="0">
                <a:solidFill>
                  <a:schemeClr val="accent2"/>
                </a:solidFill>
                <a:latin typeface="Arial" panose="020B0604020202020204"/>
                <a:sym typeface="Calibri" panose="020F0502020204030204" pitchFamily="34" charset="0"/>
              </a:rPr>
              <a:t>Data Types and Roles</a:t>
            </a:r>
            <a:endParaRPr lang="en-US" altLang="zh-CN" sz="2000" b="1" dirty="0">
              <a:solidFill>
                <a:schemeClr val="accent2"/>
              </a:solidFill>
              <a:latin typeface="Arial" panose="020B0604020202020204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5337F1E-FB61-2A12-D97F-A9EDB6F47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604" y="1181867"/>
            <a:ext cx="3638789" cy="2086239"/>
          </a:xfrm>
          <a:prstGeom prst="rect">
            <a:avLst/>
          </a:prstGeom>
        </p:spPr>
      </p:pic>
      <p:sp>
        <p:nvSpPr>
          <p:cNvPr id="5" name="Google Shape;259;p31">
            <a:extLst>
              <a:ext uri="{FF2B5EF4-FFF2-40B4-BE49-F238E27FC236}">
                <a16:creationId xmlns:a16="http://schemas.microsoft.com/office/drawing/2014/main" id="{BFE24070-D178-997D-0F00-4F7CC4FD881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15423" y="3268106"/>
            <a:ext cx="4011769" cy="764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CA" sz="800" b="1" i="0" u="none" strike="noStrike" dirty="0">
                <a:solidFill>
                  <a:srgbClr val="0E0E0E"/>
                </a:solidFill>
                <a:effectLst/>
                <a:latin typeface="Poppins" pitchFamily="2" charset="77"/>
                <a:cs typeface="Poppins" pitchFamily="2" charset="77"/>
              </a:rPr>
              <a:t>Dimension fields (green): </a:t>
            </a:r>
            <a:r>
              <a:rPr lang="en-CA" sz="800" b="0" i="0" u="none" strike="noStrike" dirty="0">
                <a:solidFill>
                  <a:srgbClr val="0E0E0E"/>
                </a:solidFill>
                <a:effectLst/>
                <a:latin typeface="Poppins" pitchFamily="2" charset="77"/>
                <a:cs typeface="Poppins" pitchFamily="2" charset="77"/>
              </a:rPr>
              <a:t>they either categorize, segment or reveal the details in your data.</a:t>
            </a:r>
            <a:endParaRPr sz="800" dirty="0">
              <a:solidFill>
                <a:schemeClr val="dk1"/>
              </a:solidFill>
              <a:latin typeface="Poppins" pitchFamily="2" charset="77"/>
              <a:cs typeface="Poppins" pitchFamily="2" charset="7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800" b="1" i="0" u="none" strike="noStrike" dirty="0">
                <a:solidFill>
                  <a:srgbClr val="0E0E0E"/>
                </a:solidFill>
                <a:effectLst/>
                <a:latin typeface="Poppins" pitchFamily="2" charset="77"/>
                <a:cs typeface="Poppins" pitchFamily="2" charset="77"/>
              </a:rPr>
              <a:t>Measure fields(blue)</a:t>
            </a:r>
            <a:r>
              <a:rPr lang="en-CA" sz="800" dirty="0">
                <a:solidFill>
                  <a:srgbClr val="0E0E0E"/>
                </a:solidFill>
                <a:latin typeface="Poppins" pitchFamily="2" charset="77"/>
                <a:cs typeface="Poppins" pitchFamily="2" charset="77"/>
              </a:rPr>
              <a:t>: </a:t>
            </a:r>
            <a:r>
              <a:rPr lang="en-CA" sz="800" b="0" i="0" u="none" strike="noStrike" dirty="0">
                <a:solidFill>
                  <a:srgbClr val="0E0E0E"/>
                </a:solidFill>
                <a:effectLst/>
                <a:latin typeface="Poppins" pitchFamily="2" charset="77"/>
                <a:cs typeface="Poppins" pitchFamily="2" charset="77"/>
              </a:rPr>
              <a:t>Tableau applies aggregation by default.</a:t>
            </a:r>
            <a:endParaRPr sz="800" dirty="0">
              <a:solidFill>
                <a:schemeClr val="dk1"/>
              </a:solidFill>
              <a:latin typeface="Poppins" pitchFamily="2" charset="77"/>
              <a:cs typeface="Poppins" pitchFamily="2" charset="7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B707D99-4E5E-E15C-81F7-21872A932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62"/>
          <a:stretch/>
        </p:blipFill>
        <p:spPr bwMode="auto">
          <a:xfrm>
            <a:off x="2941210" y="4032865"/>
            <a:ext cx="3261575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16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ine 10"/>
          <p:cNvSpPr>
            <a:spLocks noChangeShapeType="1"/>
          </p:cNvSpPr>
          <p:nvPr/>
        </p:nvSpPr>
        <p:spPr bwMode="auto">
          <a:xfrm flipV="1">
            <a:off x="1120520" y="1550593"/>
            <a:ext cx="0" cy="1079500"/>
          </a:xfrm>
          <a:prstGeom prst="line">
            <a:avLst/>
          </a:prstGeom>
          <a:gradFill>
            <a:gsLst>
              <a:gs pos="41800">
                <a:srgbClr val="FA5D79"/>
              </a:gs>
              <a:gs pos="0">
                <a:srgbClr val="FA6378"/>
              </a:gs>
              <a:gs pos="100000">
                <a:schemeClr val="accent2"/>
              </a:gs>
            </a:gsLst>
            <a:lin ang="8100000" scaled="1"/>
          </a:gra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4" name="Line 11"/>
          <p:cNvSpPr>
            <a:spLocks noChangeShapeType="1"/>
          </p:cNvSpPr>
          <p:nvPr/>
        </p:nvSpPr>
        <p:spPr bwMode="auto">
          <a:xfrm flipV="1">
            <a:off x="2961062" y="2630092"/>
            <a:ext cx="0" cy="1077384"/>
          </a:xfrm>
          <a:prstGeom prst="line">
            <a:avLst/>
          </a:prstGeom>
          <a:gradFill>
            <a:gsLst>
              <a:gs pos="41800">
                <a:srgbClr val="FA5D79"/>
              </a:gs>
              <a:gs pos="0">
                <a:srgbClr val="FA6378"/>
              </a:gs>
              <a:gs pos="100000">
                <a:schemeClr val="accent2"/>
              </a:gs>
            </a:gsLst>
            <a:lin ang="8100000" scaled="1"/>
          </a:gra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6" name="Line 12"/>
          <p:cNvSpPr>
            <a:spLocks noChangeShapeType="1"/>
          </p:cNvSpPr>
          <p:nvPr/>
        </p:nvSpPr>
        <p:spPr bwMode="auto">
          <a:xfrm flipV="1">
            <a:off x="6225425" y="2630092"/>
            <a:ext cx="0" cy="1077384"/>
          </a:xfrm>
          <a:prstGeom prst="line">
            <a:avLst/>
          </a:prstGeom>
          <a:gradFill>
            <a:gsLst>
              <a:gs pos="41800">
                <a:srgbClr val="FA5D79"/>
              </a:gs>
              <a:gs pos="0">
                <a:srgbClr val="FA6378"/>
              </a:gs>
              <a:gs pos="100000">
                <a:schemeClr val="accent2"/>
              </a:gs>
            </a:gsLst>
            <a:lin ang="8100000" scaled="1"/>
          </a:gra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7" name="Line 13"/>
          <p:cNvSpPr>
            <a:spLocks noChangeShapeType="1"/>
          </p:cNvSpPr>
          <p:nvPr/>
        </p:nvSpPr>
        <p:spPr bwMode="auto">
          <a:xfrm flipV="1">
            <a:off x="4593244" y="1550593"/>
            <a:ext cx="0" cy="1079500"/>
          </a:xfrm>
          <a:prstGeom prst="line">
            <a:avLst/>
          </a:prstGeom>
          <a:gradFill>
            <a:gsLst>
              <a:gs pos="41800">
                <a:srgbClr val="FA5D79"/>
              </a:gs>
              <a:gs pos="0">
                <a:srgbClr val="FA6378"/>
              </a:gs>
              <a:gs pos="100000">
                <a:schemeClr val="accent2"/>
              </a:gs>
            </a:gsLst>
            <a:lin ang="8100000" scaled="1"/>
          </a:gra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3" name="Line 14"/>
          <p:cNvSpPr>
            <a:spLocks noChangeShapeType="1"/>
          </p:cNvSpPr>
          <p:nvPr/>
        </p:nvSpPr>
        <p:spPr bwMode="auto">
          <a:xfrm flipV="1">
            <a:off x="7855490" y="1550593"/>
            <a:ext cx="0" cy="1079500"/>
          </a:xfrm>
          <a:prstGeom prst="line">
            <a:avLst/>
          </a:prstGeom>
          <a:gradFill>
            <a:gsLst>
              <a:gs pos="41800">
                <a:srgbClr val="FA5D79"/>
              </a:gs>
              <a:gs pos="0">
                <a:srgbClr val="FA6378"/>
              </a:gs>
              <a:gs pos="100000">
                <a:schemeClr val="accent2"/>
              </a:gs>
            </a:gsLst>
            <a:lin ang="8100000" scaled="1"/>
          </a:gra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8" name="Oval 15"/>
          <p:cNvSpPr>
            <a:spLocks noChangeArrowheads="1"/>
          </p:cNvSpPr>
          <p:nvPr/>
        </p:nvSpPr>
        <p:spPr bwMode="auto">
          <a:xfrm>
            <a:off x="818287" y="1235209"/>
            <a:ext cx="632884" cy="63288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9" name="Oval 16"/>
          <p:cNvSpPr>
            <a:spLocks noChangeArrowheads="1"/>
          </p:cNvSpPr>
          <p:nvPr/>
        </p:nvSpPr>
        <p:spPr bwMode="auto">
          <a:xfrm>
            <a:off x="4293129" y="1235209"/>
            <a:ext cx="630767" cy="63288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0" name="Oval 17"/>
          <p:cNvSpPr>
            <a:spLocks noChangeArrowheads="1"/>
          </p:cNvSpPr>
          <p:nvPr/>
        </p:nvSpPr>
        <p:spPr bwMode="auto">
          <a:xfrm>
            <a:off x="5905808" y="3389975"/>
            <a:ext cx="635000" cy="6371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1" name="Oval 21"/>
          <p:cNvSpPr>
            <a:spLocks noChangeArrowheads="1"/>
          </p:cNvSpPr>
          <p:nvPr/>
        </p:nvSpPr>
        <p:spPr bwMode="auto">
          <a:xfrm>
            <a:off x="2660946" y="3389975"/>
            <a:ext cx="630767" cy="6371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2" name="Oval 22"/>
          <p:cNvSpPr>
            <a:spLocks noChangeArrowheads="1"/>
          </p:cNvSpPr>
          <p:nvPr/>
        </p:nvSpPr>
        <p:spPr bwMode="auto">
          <a:xfrm>
            <a:off x="7540108" y="1235209"/>
            <a:ext cx="630767" cy="63288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3" name="矩形 42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129775" y="3059898"/>
            <a:ext cx="19814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Poppins" pitchFamily="2" charset="77"/>
                <a:cs typeface="Poppins" pitchFamily="2" charset="77"/>
              </a:rPr>
              <a:t>Clean up source data</a:t>
            </a:r>
          </a:p>
          <a:p>
            <a:pPr marL="63500" indent="0">
              <a:buNone/>
            </a:pPr>
            <a:r>
              <a:rPr lang="en-US" sz="1000" b="1" dirty="0">
                <a:latin typeface="Poppins" pitchFamily="2" charset="77"/>
                <a:cs typeface="Poppins" pitchFamily="2" charset="77"/>
              </a:rPr>
              <a:t>Skip the top row </a:t>
            </a:r>
          </a:p>
          <a:p>
            <a:pPr marL="2349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Poppins" pitchFamily="2" charset="77"/>
                <a:cs typeface="Poppins" pitchFamily="2" charset="77"/>
              </a:rPr>
              <a:t>Sheet 1 table</a:t>
            </a:r>
          </a:p>
          <a:p>
            <a:pPr marL="2349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Poppins" pitchFamily="2" charset="77"/>
                <a:cs typeface="Poppins" pitchFamily="2" charset="77"/>
              </a:rPr>
              <a:t>Use data interpreter: look the data to auto fix</a:t>
            </a:r>
          </a:p>
        </p:txBody>
      </p:sp>
      <p:sp>
        <p:nvSpPr>
          <p:cNvPr id="44" name="矩形 43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1970317" y="1220006"/>
            <a:ext cx="198148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Poppins" pitchFamily="2" charset="77"/>
                <a:cs typeface="Poppins" pitchFamily="2" charset="77"/>
              </a:rPr>
              <a:t>Reorder fields</a:t>
            </a:r>
          </a:p>
          <a:p>
            <a:pPr marL="2349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Poppins" pitchFamily="2" charset="77"/>
                <a:cs typeface="Poppins" pitchFamily="2" charset="77"/>
              </a:rPr>
              <a:t>Drag a filed into columns and rows</a:t>
            </a:r>
          </a:p>
          <a:p>
            <a:pPr marL="2349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Poppins" pitchFamily="2" charset="77"/>
                <a:cs typeface="Poppins" pitchFamily="2" charset="77"/>
              </a:rPr>
              <a:t>Resize table </a:t>
            </a:r>
          </a:p>
        </p:txBody>
      </p:sp>
      <p:sp>
        <p:nvSpPr>
          <p:cNvPr id="45" name="矩形 44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3630203" y="3059898"/>
            <a:ext cx="19814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Poppins" pitchFamily="2" charset="77"/>
                <a:cs typeface="Poppins" pitchFamily="2" charset="77"/>
              </a:rPr>
              <a:t>Split text into multiple columns</a:t>
            </a:r>
          </a:p>
          <a:p>
            <a:pPr marL="2349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Poppins" pitchFamily="2" charset="77"/>
                <a:cs typeface="Poppins" pitchFamily="2" charset="77"/>
              </a:rPr>
              <a:t>New dataset  </a:t>
            </a:r>
          </a:p>
          <a:p>
            <a:pPr marL="2349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Poppins" pitchFamily="2" charset="77"/>
                <a:cs typeface="Poppins" pitchFamily="2" charset="77"/>
              </a:rPr>
              <a:t>Split/custom split</a:t>
            </a:r>
          </a:p>
          <a:p>
            <a:pPr marL="2349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Poppins" pitchFamily="2" charset="77"/>
                <a:cs typeface="Poppins" pitchFamily="2" charset="77"/>
              </a:rPr>
              <a:t>rename</a:t>
            </a:r>
          </a:p>
        </p:txBody>
      </p:sp>
      <p:sp>
        <p:nvSpPr>
          <p:cNvPr id="46" name="矩形 45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4851423" y="1224548"/>
            <a:ext cx="1054385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latin typeface="Poppins" pitchFamily="2" charset="77"/>
                <a:cs typeface="Poppins" pitchFamily="2" charset="77"/>
              </a:rPr>
              <a:t>Pivot Data</a:t>
            </a:r>
            <a:endParaRPr lang="en-US" altLang="zh-CN" sz="1000" b="1" dirty="0">
              <a:solidFill>
                <a:schemeClr val="tx1">
                  <a:lumMod val="85000"/>
                  <a:lumOff val="15000"/>
                </a:schemeClr>
              </a:solidFill>
              <a:latin typeface="Poppins" pitchFamily="2" charset="77"/>
              <a:ea typeface="微软雅黑" panose="020B0503020204020204" pitchFamily="34" charset="-122"/>
              <a:cs typeface="Poppins" pitchFamily="2" charset="77"/>
              <a:sym typeface="Calibri" panose="020F0502020204030204" pitchFamily="34" charset="0"/>
            </a:endParaRPr>
          </a:p>
        </p:txBody>
      </p:sp>
      <p:sp>
        <p:nvSpPr>
          <p:cNvPr id="47" name="矩形 46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6894565" y="3059898"/>
            <a:ext cx="1981489" cy="314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微软雅黑" panose="020B0503020204020204" pitchFamily="34" charset="-122"/>
                <a:cs typeface="Poppins" pitchFamily="2" charset="77"/>
                <a:sym typeface="Calibri" panose="020F0502020204030204" pitchFamily="34" charset="0"/>
              </a:rPr>
              <a:t>…..</a:t>
            </a:r>
          </a:p>
        </p:txBody>
      </p:sp>
      <p:grpSp>
        <p:nvGrpSpPr>
          <p:cNvPr id="48" name="Group 85"/>
          <p:cNvGrpSpPr/>
          <p:nvPr/>
        </p:nvGrpSpPr>
        <p:grpSpPr>
          <a:xfrm>
            <a:off x="7705647" y="1401807"/>
            <a:ext cx="299688" cy="299688"/>
            <a:chOff x="1200150" y="3768725"/>
            <a:chExt cx="446088" cy="446088"/>
          </a:xfrm>
          <a:solidFill>
            <a:schemeClr val="bg1"/>
          </a:solidFill>
        </p:grpSpPr>
        <p:sp>
          <p:nvSpPr>
            <p:cNvPr id="49" name="Freeform 78"/>
            <p:cNvSpPr/>
            <p:nvPr/>
          </p:nvSpPr>
          <p:spPr bwMode="auto">
            <a:xfrm>
              <a:off x="1200150" y="3768725"/>
              <a:ext cx="446088" cy="446088"/>
            </a:xfrm>
            <a:custGeom>
              <a:avLst/>
              <a:gdLst>
                <a:gd name="T0" fmla="*/ 539 w 580"/>
                <a:gd name="T1" fmla="*/ 141 h 580"/>
                <a:gd name="T2" fmla="*/ 509 w 580"/>
                <a:gd name="T3" fmla="*/ 171 h 580"/>
                <a:gd name="T4" fmla="*/ 489 w 580"/>
                <a:gd name="T5" fmla="*/ 181 h 580"/>
                <a:gd name="T6" fmla="*/ 517 w 580"/>
                <a:gd name="T7" fmla="*/ 290 h 580"/>
                <a:gd name="T8" fmla="*/ 290 w 580"/>
                <a:gd name="T9" fmla="*/ 517 h 580"/>
                <a:gd name="T10" fmla="*/ 63 w 580"/>
                <a:gd name="T11" fmla="*/ 290 h 580"/>
                <a:gd name="T12" fmla="*/ 290 w 580"/>
                <a:gd name="T13" fmla="*/ 63 h 580"/>
                <a:gd name="T14" fmla="*/ 401 w 580"/>
                <a:gd name="T15" fmla="*/ 92 h 580"/>
                <a:gd name="T16" fmla="*/ 411 w 580"/>
                <a:gd name="T17" fmla="*/ 72 h 580"/>
                <a:gd name="T18" fmla="*/ 441 w 580"/>
                <a:gd name="T19" fmla="*/ 42 h 580"/>
                <a:gd name="T20" fmla="*/ 290 w 580"/>
                <a:gd name="T21" fmla="*/ 0 h 580"/>
                <a:gd name="T22" fmla="*/ 0 w 580"/>
                <a:gd name="T23" fmla="*/ 290 h 580"/>
                <a:gd name="T24" fmla="*/ 290 w 580"/>
                <a:gd name="T25" fmla="*/ 580 h 580"/>
                <a:gd name="T26" fmla="*/ 580 w 580"/>
                <a:gd name="T27" fmla="*/ 290 h 580"/>
                <a:gd name="T28" fmla="*/ 539 w 580"/>
                <a:gd name="T29" fmla="*/ 141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0" h="580">
                  <a:moveTo>
                    <a:pt x="539" y="141"/>
                  </a:moveTo>
                  <a:cubicBezTo>
                    <a:pt x="509" y="171"/>
                    <a:pt x="509" y="171"/>
                    <a:pt x="509" y="171"/>
                  </a:cubicBezTo>
                  <a:cubicBezTo>
                    <a:pt x="504" y="176"/>
                    <a:pt x="496" y="179"/>
                    <a:pt x="489" y="181"/>
                  </a:cubicBezTo>
                  <a:cubicBezTo>
                    <a:pt x="506" y="213"/>
                    <a:pt x="517" y="250"/>
                    <a:pt x="517" y="290"/>
                  </a:cubicBezTo>
                  <a:cubicBezTo>
                    <a:pt x="517" y="415"/>
                    <a:pt x="415" y="517"/>
                    <a:pt x="290" y="517"/>
                  </a:cubicBezTo>
                  <a:cubicBezTo>
                    <a:pt x="165" y="517"/>
                    <a:pt x="63" y="415"/>
                    <a:pt x="63" y="290"/>
                  </a:cubicBezTo>
                  <a:cubicBezTo>
                    <a:pt x="63" y="165"/>
                    <a:pt x="165" y="63"/>
                    <a:pt x="290" y="63"/>
                  </a:cubicBezTo>
                  <a:cubicBezTo>
                    <a:pt x="330" y="63"/>
                    <a:pt x="368" y="74"/>
                    <a:pt x="401" y="92"/>
                  </a:cubicBezTo>
                  <a:cubicBezTo>
                    <a:pt x="402" y="85"/>
                    <a:pt x="406" y="78"/>
                    <a:pt x="411" y="72"/>
                  </a:cubicBezTo>
                  <a:cubicBezTo>
                    <a:pt x="441" y="42"/>
                    <a:pt x="441" y="42"/>
                    <a:pt x="441" y="42"/>
                  </a:cubicBezTo>
                  <a:cubicBezTo>
                    <a:pt x="397" y="15"/>
                    <a:pt x="345" y="0"/>
                    <a:pt x="290" y="0"/>
                  </a:cubicBezTo>
                  <a:cubicBezTo>
                    <a:pt x="130" y="0"/>
                    <a:pt x="0" y="130"/>
                    <a:pt x="0" y="290"/>
                  </a:cubicBezTo>
                  <a:cubicBezTo>
                    <a:pt x="0" y="450"/>
                    <a:pt x="130" y="580"/>
                    <a:pt x="290" y="580"/>
                  </a:cubicBezTo>
                  <a:cubicBezTo>
                    <a:pt x="450" y="580"/>
                    <a:pt x="580" y="450"/>
                    <a:pt x="580" y="290"/>
                  </a:cubicBezTo>
                  <a:cubicBezTo>
                    <a:pt x="580" y="235"/>
                    <a:pt x="565" y="184"/>
                    <a:pt x="539" y="1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  <p:sp>
          <p:nvSpPr>
            <p:cNvPr id="50" name="Freeform 79"/>
            <p:cNvSpPr/>
            <p:nvPr/>
          </p:nvSpPr>
          <p:spPr bwMode="auto">
            <a:xfrm>
              <a:off x="1381125" y="3781425"/>
              <a:ext cx="252413" cy="252413"/>
            </a:xfrm>
            <a:custGeom>
              <a:avLst/>
              <a:gdLst>
                <a:gd name="T0" fmla="*/ 186 w 329"/>
                <a:gd name="T1" fmla="*/ 67 h 328"/>
                <a:gd name="T2" fmla="*/ 249 w 329"/>
                <a:gd name="T3" fmla="*/ 4 h 328"/>
                <a:gd name="T4" fmla="*/ 257 w 329"/>
                <a:gd name="T5" fmla="*/ 7 h 328"/>
                <a:gd name="T6" fmla="*/ 263 w 329"/>
                <a:gd name="T7" fmla="*/ 66 h 328"/>
                <a:gd name="T8" fmla="*/ 322 w 329"/>
                <a:gd name="T9" fmla="*/ 71 h 328"/>
                <a:gd name="T10" fmla="*/ 325 w 329"/>
                <a:gd name="T11" fmla="*/ 80 h 328"/>
                <a:gd name="T12" fmla="*/ 262 w 329"/>
                <a:gd name="T13" fmla="*/ 142 h 328"/>
                <a:gd name="T14" fmla="*/ 245 w 329"/>
                <a:gd name="T15" fmla="*/ 149 h 328"/>
                <a:gd name="T16" fmla="*/ 207 w 329"/>
                <a:gd name="T17" fmla="*/ 145 h 328"/>
                <a:gd name="T18" fmla="*/ 99 w 329"/>
                <a:gd name="T19" fmla="*/ 253 h 328"/>
                <a:gd name="T20" fmla="*/ 89 w 329"/>
                <a:gd name="T21" fmla="*/ 309 h 328"/>
                <a:gd name="T22" fmla="*/ 19 w 329"/>
                <a:gd name="T23" fmla="*/ 309 h 328"/>
                <a:gd name="T24" fmla="*/ 19 w 329"/>
                <a:gd name="T25" fmla="*/ 239 h 328"/>
                <a:gd name="T26" fmla="*/ 75 w 329"/>
                <a:gd name="T27" fmla="*/ 230 h 328"/>
                <a:gd name="T28" fmla="*/ 184 w 329"/>
                <a:gd name="T29" fmla="*/ 121 h 328"/>
                <a:gd name="T30" fmla="*/ 180 w 329"/>
                <a:gd name="T31" fmla="*/ 84 h 328"/>
                <a:gd name="T32" fmla="*/ 186 w 329"/>
                <a:gd name="T33" fmla="*/ 6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9" h="328">
                  <a:moveTo>
                    <a:pt x="186" y="67"/>
                  </a:moveTo>
                  <a:cubicBezTo>
                    <a:pt x="249" y="4"/>
                    <a:pt x="249" y="4"/>
                    <a:pt x="249" y="4"/>
                  </a:cubicBezTo>
                  <a:cubicBezTo>
                    <a:pt x="253" y="0"/>
                    <a:pt x="256" y="1"/>
                    <a:pt x="257" y="7"/>
                  </a:cubicBezTo>
                  <a:cubicBezTo>
                    <a:pt x="263" y="66"/>
                    <a:pt x="263" y="66"/>
                    <a:pt x="263" y="66"/>
                  </a:cubicBezTo>
                  <a:cubicBezTo>
                    <a:pt x="322" y="71"/>
                    <a:pt x="322" y="71"/>
                    <a:pt x="322" y="71"/>
                  </a:cubicBezTo>
                  <a:cubicBezTo>
                    <a:pt x="327" y="72"/>
                    <a:pt x="329" y="76"/>
                    <a:pt x="325" y="80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58" y="146"/>
                    <a:pt x="250" y="149"/>
                    <a:pt x="245" y="149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99" y="253"/>
                    <a:pt x="99" y="253"/>
                    <a:pt x="99" y="253"/>
                  </a:cubicBezTo>
                  <a:cubicBezTo>
                    <a:pt x="107" y="272"/>
                    <a:pt x="104" y="294"/>
                    <a:pt x="89" y="309"/>
                  </a:cubicBezTo>
                  <a:cubicBezTo>
                    <a:pt x="70" y="328"/>
                    <a:pt x="39" y="328"/>
                    <a:pt x="19" y="309"/>
                  </a:cubicBezTo>
                  <a:cubicBezTo>
                    <a:pt x="0" y="290"/>
                    <a:pt x="0" y="259"/>
                    <a:pt x="19" y="239"/>
                  </a:cubicBezTo>
                  <a:cubicBezTo>
                    <a:pt x="34" y="224"/>
                    <a:pt x="57" y="221"/>
                    <a:pt x="75" y="230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79" y="78"/>
                    <a:pt x="182" y="71"/>
                    <a:pt x="186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  <p:sp>
          <p:nvSpPr>
            <p:cNvPr id="51" name="Freeform 80"/>
            <p:cNvSpPr/>
            <p:nvPr/>
          </p:nvSpPr>
          <p:spPr bwMode="auto">
            <a:xfrm>
              <a:off x="1292225" y="3860800"/>
              <a:ext cx="261938" cy="261938"/>
            </a:xfrm>
            <a:custGeom>
              <a:avLst/>
              <a:gdLst>
                <a:gd name="T0" fmla="*/ 170 w 340"/>
                <a:gd name="T1" fmla="*/ 73 h 340"/>
                <a:gd name="T2" fmla="*/ 212 w 340"/>
                <a:gd name="T3" fmla="*/ 83 h 340"/>
                <a:gd name="T4" fmla="*/ 266 w 340"/>
                <a:gd name="T5" fmla="*/ 30 h 340"/>
                <a:gd name="T6" fmla="*/ 170 w 340"/>
                <a:gd name="T7" fmla="*/ 0 h 340"/>
                <a:gd name="T8" fmla="*/ 0 w 340"/>
                <a:gd name="T9" fmla="*/ 170 h 340"/>
                <a:gd name="T10" fmla="*/ 170 w 340"/>
                <a:gd name="T11" fmla="*/ 340 h 340"/>
                <a:gd name="T12" fmla="*/ 340 w 340"/>
                <a:gd name="T13" fmla="*/ 170 h 340"/>
                <a:gd name="T14" fmla="*/ 311 w 340"/>
                <a:gd name="T15" fmla="*/ 76 h 340"/>
                <a:gd name="T16" fmla="*/ 258 w 340"/>
                <a:gd name="T17" fmla="*/ 130 h 340"/>
                <a:gd name="T18" fmla="*/ 267 w 340"/>
                <a:gd name="T19" fmla="*/ 170 h 340"/>
                <a:gd name="T20" fmla="*/ 170 w 340"/>
                <a:gd name="T21" fmla="*/ 267 h 340"/>
                <a:gd name="T22" fmla="*/ 73 w 340"/>
                <a:gd name="T23" fmla="*/ 170 h 340"/>
                <a:gd name="T24" fmla="*/ 170 w 340"/>
                <a:gd name="T25" fmla="*/ 73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0" h="340">
                  <a:moveTo>
                    <a:pt x="170" y="73"/>
                  </a:moveTo>
                  <a:cubicBezTo>
                    <a:pt x="185" y="73"/>
                    <a:pt x="199" y="77"/>
                    <a:pt x="212" y="83"/>
                  </a:cubicBezTo>
                  <a:cubicBezTo>
                    <a:pt x="266" y="30"/>
                    <a:pt x="266" y="30"/>
                    <a:pt x="266" y="30"/>
                  </a:cubicBezTo>
                  <a:cubicBezTo>
                    <a:pt x="238" y="11"/>
                    <a:pt x="205" y="0"/>
                    <a:pt x="170" y="0"/>
                  </a:cubicBezTo>
                  <a:cubicBezTo>
                    <a:pt x="76" y="0"/>
                    <a:pt x="0" y="76"/>
                    <a:pt x="0" y="170"/>
                  </a:cubicBezTo>
                  <a:cubicBezTo>
                    <a:pt x="0" y="264"/>
                    <a:pt x="76" y="340"/>
                    <a:pt x="170" y="340"/>
                  </a:cubicBezTo>
                  <a:cubicBezTo>
                    <a:pt x="264" y="340"/>
                    <a:pt x="340" y="264"/>
                    <a:pt x="340" y="170"/>
                  </a:cubicBezTo>
                  <a:cubicBezTo>
                    <a:pt x="340" y="135"/>
                    <a:pt x="329" y="103"/>
                    <a:pt x="311" y="76"/>
                  </a:cubicBezTo>
                  <a:cubicBezTo>
                    <a:pt x="258" y="130"/>
                    <a:pt x="258" y="130"/>
                    <a:pt x="258" y="130"/>
                  </a:cubicBezTo>
                  <a:cubicBezTo>
                    <a:pt x="264" y="142"/>
                    <a:pt x="267" y="156"/>
                    <a:pt x="267" y="170"/>
                  </a:cubicBezTo>
                  <a:cubicBezTo>
                    <a:pt x="267" y="223"/>
                    <a:pt x="223" y="267"/>
                    <a:pt x="170" y="267"/>
                  </a:cubicBezTo>
                  <a:cubicBezTo>
                    <a:pt x="117" y="267"/>
                    <a:pt x="73" y="223"/>
                    <a:pt x="73" y="170"/>
                  </a:cubicBezTo>
                  <a:cubicBezTo>
                    <a:pt x="73" y="117"/>
                    <a:pt x="117" y="73"/>
                    <a:pt x="170" y="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</p:grpSp>
      <p:grpSp>
        <p:nvGrpSpPr>
          <p:cNvPr id="52" name="Group 213"/>
          <p:cNvGrpSpPr/>
          <p:nvPr/>
        </p:nvGrpSpPr>
        <p:grpSpPr>
          <a:xfrm>
            <a:off x="4472583" y="1415672"/>
            <a:ext cx="294355" cy="271959"/>
            <a:chOff x="2900363" y="5486400"/>
            <a:chExt cx="438150" cy="404813"/>
          </a:xfrm>
          <a:solidFill>
            <a:schemeClr val="bg1"/>
          </a:solidFill>
        </p:grpSpPr>
        <p:sp>
          <p:nvSpPr>
            <p:cNvPr id="53" name="Freeform 203"/>
            <p:cNvSpPr>
              <a:spLocks noEditPoints="1"/>
            </p:cNvSpPr>
            <p:nvPr/>
          </p:nvSpPr>
          <p:spPr bwMode="auto">
            <a:xfrm>
              <a:off x="3151188" y="5486400"/>
              <a:ext cx="187325" cy="195263"/>
            </a:xfrm>
            <a:custGeom>
              <a:avLst/>
              <a:gdLst>
                <a:gd name="T0" fmla="*/ 240 w 245"/>
                <a:gd name="T1" fmla="*/ 155 h 254"/>
                <a:gd name="T2" fmla="*/ 211 w 245"/>
                <a:gd name="T3" fmla="*/ 137 h 254"/>
                <a:gd name="T4" fmla="*/ 211 w 245"/>
                <a:gd name="T5" fmla="*/ 118 h 254"/>
                <a:gd name="T6" fmla="*/ 207 w 245"/>
                <a:gd name="T7" fmla="*/ 100 h 254"/>
                <a:gd name="T8" fmla="*/ 231 w 245"/>
                <a:gd name="T9" fmla="*/ 76 h 254"/>
                <a:gd name="T10" fmla="*/ 232 w 245"/>
                <a:gd name="T11" fmla="*/ 64 h 254"/>
                <a:gd name="T12" fmla="*/ 217 w 245"/>
                <a:gd name="T13" fmla="*/ 43 h 254"/>
                <a:gd name="T14" fmla="*/ 205 w 245"/>
                <a:gd name="T15" fmla="*/ 40 h 254"/>
                <a:gd name="T16" fmla="*/ 175 w 245"/>
                <a:gd name="T17" fmla="*/ 55 h 254"/>
                <a:gd name="T18" fmla="*/ 141 w 245"/>
                <a:gd name="T19" fmla="*/ 40 h 254"/>
                <a:gd name="T20" fmla="*/ 133 w 245"/>
                <a:gd name="T21" fmla="*/ 7 h 254"/>
                <a:gd name="T22" fmla="*/ 123 w 245"/>
                <a:gd name="T23" fmla="*/ 1 h 254"/>
                <a:gd name="T24" fmla="*/ 96 w 245"/>
                <a:gd name="T25" fmla="*/ 3 h 254"/>
                <a:gd name="T26" fmla="*/ 88 w 245"/>
                <a:gd name="T27" fmla="*/ 12 h 254"/>
                <a:gd name="T28" fmla="*/ 86 w 245"/>
                <a:gd name="T29" fmla="*/ 46 h 254"/>
                <a:gd name="T30" fmla="*/ 57 w 245"/>
                <a:gd name="T31" fmla="*/ 68 h 254"/>
                <a:gd name="T32" fmla="*/ 24 w 245"/>
                <a:gd name="T33" fmla="*/ 59 h 254"/>
                <a:gd name="T34" fmla="*/ 13 w 245"/>
                <a:gd name="T35" fmla="*/ 64 h 254"/>
                <a:gd name="T36" fmla="*/ 2 w 245"/>
                <a:gd name="T37" fmla="*/ 88 h 254"/>
                <a:gd name="T38" fmla="*/ 6 w 245"/>
                <a:gd name="T39" fmla="*/ 99 h 254"/>
                <a:gd name="T40" fmla="*/ 34 w 245"/>
                <a:gd name="T41" fmla="*/ 118 h 254"/>
                <a:gd name="T42" fmla="*/ 34 w 245"/>
                <a:gd name="T43" fmla="*/ 136 h 254"/>
                <a:gd name="T44" fmla="*/ 38 w 245"/>
                <a:gd name="T45" fmla="*/ 155 h 254"/>
                <a:gd name="T46" fmla="*/ 14 w 245"/>
                <a:gd name="T47" fmla="*/ 179 h 254"/>
                <a:gd name="T48" fmla="*/ 13 w 245"/>
                <a:gd name="T49" fmla="*/ 190 h 254"/>
                <a:gd name="T50" fmla="*/ 28 w 245"/>
                <a:gd name="T51" fmla="*/ 212 h 254"/>
                <a:gd name="T52" fmla="*/ 40 w 245"/>
                <a:gd name="T53" fmla="*/ 215 h 254"/>
                <a:gd name="T54" fmla="*/ 70 w 245"/>
                <a:gd name="T55" fmla="*/ 199 h 254"/>
                <a:gd name="T56" fmla="*/ 104 w 245"/>
                <a:gd name="T57" fmla="*/ 214 h 254"/>
                <a:gd name="T58" fmla="*/ 113 w 245"/>
                <a:gd name="T59" fmla="*/ 247 h 254"/>
                <a:gd name="T60" fmla="*/ 122 w 245"/>
                <a:gd name="T61" fmla="*/ 254 h 254"/>
                <a:gd name="T62" fmla="*/ 149 w 245"/>
                <a:gd name="T63" fmla="*/ 251 h 254"/>
                <a:gd name="T64" fmla="*/ 157 w 245"/>
                <a:gd name="T65" fmla="*/ 243 h 254"/>
                <a:gd name="T66" fmla="*/ 159 w 245"/>
                <a:gd name="T67" fmla="*/ 209 h 254"/>
                <a:gd name="T68" fmla="*/ 188 w 245"/>
                <a:gd name="T69" fmla="*/ 187 h 254"/>
                <a:gd name="T70" fmla="*/ 221 w 245"/>
                <a:gd name="T71" fmla="*/ 196 h 254"/>
                <a:gd name="T72" fmla="*/ 232 w 245"/>
                <a:gd name="T73" fmla="*/ 191 h 254"/>
                <a:gd name="T74" fmla="*/ 243 w 245"/>
                <a:gd name="T75" fmla="*/ 167 h 254"/>
                <a:gd name="T76" fmla="*/ 240 w 245"/>
                <a:gd name="T77" fmla="*/ 155 h 254"/>
                <a:gd name="T78" fmla="*/ 127 w 245"/>
                <a:gd name="T79" fmla="*/ 174 h 254"/>
                <a:gd name="T80" fmla="*/ 76 w 245"/>
                <a:gd name="T81" fmla="*/ 132 h 254"/>
                <a:gd name="T82" fmla="*/ 118 w 245"/>
                <a:gd name="T83" fmla="*/ 80 h 254"/>
                <a:gd name="T84" fmla="*/ 170 w 245"/>
                <a:gd name="T85" fmla="*/ 123 h 254"/>
                <a:gd name="T86" fmla="*/ 127 w 245"/>
                <a:gd name="T87" fmla="*/ 17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5" h="254">
                  <a:moveTo>
                    <a:pt x="240" y="155"/>
                  </a:moveTo>
                  <a:cubicBezTo>
                    <a:pt x="211" y="137"/>
                    <a:pt x="211" y="137"/>
                    <a:pt x="211" y="137"/>
                  </a:cubicBezTo>
                  <a:cubicBezTo>
                    <a:pt x="212" y="131"/>
                    <a:pt x="212" y="124"/>
                    <a:pt x="211" y="118"/>
                  </a:cubicBezTo>
                  <a:cubicBezTo>
                    <a:pt x="210" y="112"/>
                    <a:pt x="209" y="106"/>
                    <a:pt x="207" y="100"/>
                  </a:cubicBezTo>
                  <a:cubicBezTo>
                    <a:pt x="231" y="76"/>
                    <a:pt x="231" y="76"/>
                    <a:pt x="231" y="76"/>
                  </a:cubicBezTo>
                  <a:cubicBezTo>
                    <a:pt x="234" y="73"/>
                    <a:pt x="235" y="68"/>
                    <a:pt x="232" y="64"/>
                  </a:cubicBezTo>
                  <a:cubicBezTo>
                    <a:pt x="217" y="43"/>
                    <a:pt x="217" y="43"/>
                    <a:pt x="217" y="43"/>
                  </a:cubicBezTo>
                  <a:cubicBezTo>
                    <a:pt x="214" y="39"/>
                    <a:pt x="209" y="38"/>
                    <a:pt x="205" y="40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65" y="48"/>
                    <a:pt x="154" y="43"/>
                    <a:pt x="141" y="40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2" y="3"/>
                    <a:pt x="127" y="0"/>
                    <a:pt x="123" y="1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2" y="4"/>
                    <a:pt x="89" y="8"/>
                    <a:pt x="88" y="12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75" y="51"/>
                    <a:pt x="65" y="59"/>
                    <a:pt x="57" y="68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0" y="58"/>
                    <a:pt x="15" y="60"/>
                    <a:pt x="13" y="64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0" y="92"/>
                    <a:pt x="2" y="97"/>
                    <a:pt x="6" y="99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24"/>
                    <a:pt x="34" y="130"/>
                    <a:pt x="34" y="136"/>
                  </a:cubicBezTo>
                  <a:cubicBezTo>
                    <a:pt x="35" y="143"/>
                    <a:pt x="36" y="149"/>
                    <a:pt x="38" y="155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1" y="182"/>
                    <a:pt x="10" y="187"/>
                    <a:pt x="13" y="190"/>
                  </a:cubicBezTo>
                  <a:cubicBezTo>
                    <a:pt x="28" y="212"/>
                    <a:pt x="28" y="212"/>
                    <a:pt x="28" y="212"/>
                  </a:cubicBezTo>
                  <a:cubicBezTo>
                    <a:pt x="31" y="215"/>
                    <a:pt x="36" y="217"/>
                    <a:pt x="40" y="215"/>
                  </a:cubicBezTo>
                  <a:cubicBezTo>
                    <a:pt x="70" y="199"/>
                    <a:pt x="70" y="199"/>
                    <a:pt x="70" y="199"/>
                  </a:cubicBezTo>
                  <a:cubicBezTo>
                    <a:pt x="80" y="206"/>
                    <a:pt x="92" y="212"/>
                    <a:pt x="104" y="214"/>
                  </a:cubicBezTo>
                  <a:cubicBezTo>
                    <a:pt x="113" y="247"/>
                    <a:pt x="113" y="247"/>
                    <a:pt x="113" y="247"/>
                  </a:cubicBezTo>
                  <a:cubicBezTo>
                    <a:pt x="114" y="251"/>
                    <a:pt x="118" y="254"/>
                    <a:pt x="122" y="254"/>
                  </a:cubicBezTo>
                  <a:cubicBezTo>
                    <a:pt x="149" y="251"/>
                    <a:pt x="149" y="251"/>
                    <a:pt x="149" y="251"/>
                  </a:cubicBezTo>
                  <a:cubicBezTo>
                    <a:pt x="153" y="251"/>
                    <a:pt x="157" y="247"/>
                    <a:pt x="157" y="243"/>
                  </a:cubicBezTo>
                  <a:cubicBezTo>
                    <a:pt x="159" y="209"/>
                    <a:pt x="159" y="209"/>
                    <a:pt x="159" y="209"/>
                  </a:cubicBezTo>
                  <a:cubicBezTo>
                    <a:pt x="170" y="203"/>
                    <a:pt x="180" y="196"/>
                    <a:pt x="188" y="187"/>
                  </a:cubicBezTo>
                  <a:cubicBezTo>
                    <a:pt x="221" y="196"/>
                    <a:pt x="221" y="196"/>
                    <a:pt x="221" y="196"/>
                  </a:cubicBezTo>
                  <a:cubicBezTo>
                    <a:pt x="226" y="197"/>
                    <a:pt x="230" y="195"/>
                    <a:pt x="232" y="191"/>
                  </a:cubicBezTo>
                  <a:cubicBezTo>
                    <a:pt x="243" y="167"/>
                    <a:pt x="243" y="167"/>
                    <a:pt x="243" y="167"/>
                  </a:cubicBezTo>
                  <a:cubicBezTo>
                    <a:pt x="245" y="163"/>
                    <a:pt x="243" y="158"/>
                    <a:pt x="240" y="155"/>
                  </a:cubicBezTo>
                  <a:close/>
                  <a:moveTo>
                    <a:pt x="127" y="174"/>
                  </a:moveTo>
                  <a:cubicBezTo>
                    <a:pt x="102" y="177"/>
                    <a:pt x="78" y="158"/>
                    <a:pt x="76" y="132"/>
                  </a:cubicBezTo>
                  <a:cubicBezTo>
                    <a:pt x="73" y="106"/>
                    <a:pt x="92" y="83"/>
                    <a:pt x="118" y="80"/>
                  </a:cubicBezTo>
                  <a:cubicBezTo>
                    <a:pt x="144" y="78"/>
                    <a:pt x="167" y="97"/>
                    <a:pt x="170" y="123"/>
                  </a:cubicBezTo>
                  <a:cubicBezTo>
                    <a:pt x="172" y="148"/>
                    <a:pt x="153" y="172"/>
                    <a:pt x="127" y="1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  <p:sp>
          <p:nvSpPr>
            <p:cNvPr id="54" name="Freeform 204"/>
            <p:cNvSpPr>
              <a:spLocks noEditPoints="1"/>
            </p:cNvSpPr>
            <p:nvPr/>
          </p:nvSpPr>
          <p:spPr bwMode="auto">
            <a:xfrm>
              <a:off x="2900363" y="5572125"/>
              <a:ext cx="317500" cy="319088"/>
            </a:xfrm>
            <a:custGeom>
              <a:avLst/>
              <a:gdLst>
                <a:gd name="T0" fmla="*/ 413 w 414"/>
                <a:gd name="T1" fmla="*/ 171 h 415"/>
                <a:gd name="T2" fmla="*/ 398 w 414"/>
                <a:gd name="T3" fmla="*/ 124 h 415"/>
                <a:gd name="T4" fmla="*/ 385 w 414"/>
                <a:gd name="T5" fmla="*/ 116 h 415"/>
                <a:gd name="T6" fmla="*/ 331 w 414"/>
                <a:gd name="T7" fmla="*/ 125 h 415"/>
                <a:gd name="T8" fmla="*/ 312 w 414"/>
                <a:gd name="T9" fmla="*/ 102 h 415"/>
                <a:gd name="T10" fmla="*/ 332 w 414"/>
                <a:gd name="T11" fmla="*/ 51 h 415"/>
                <a:gd name="T12" fmla="*/ 327 w 414"/>
                <a:gd name="T13" fmla="*/ 36 h 415"/>
                <a:gd name="T14" fmla="*/ 283 w 414"/>
                <a:gd name="T15" fmla="*/ 13 h 415"/>
                <a:gd name="T16" fmla="*/ 268 w 414"/>
                <a:gd name="T17" fmla="*/ 17 h 415"/>
                <a:gd name="T18" fmla="*/ 236 w 414"/>
                <a:gd name="T19" fmla="*/ 62 h 415"/>
                <a:gd name="T20" fmla="*/ 207 w 414"/>
                <a:gd name="T21" fmla="*/ 59 h 415"/>
                <a:gd name="T22" fmla="*/ 184 w 414"/>
                <a:gd name="T23" fmla="*/ 8 h 415"/>
                <a:gd name="T24" fmla="*/ 171 w 414"/>
                <a:gd name="T25" fmla="*/ 2 h 415"/>
                <a:gd name="T26" fmla="*/ 124 w 414"/>
                <a:gd name="T27" fmla="*/ 16 h 415"/>
                <a:gd name="T28" fmla="*/ 116 w 414"/>
                <a:gd name="T29" fmla="*/ 29 h 415"/>
                <a:gd name="T30" fmla="*/ 125 w 414"/>
                <a:gd name="T31" fmla="*/ 84 h 415"/>
                <a:gd name="T32" fmla="*/ 102 w 414"/>
                <a:gd name="T33" fmla="*/ 102 h 415"/>
                <a:gd name="T34" fmla="*/ 50 w 414"/>
                <a:gd name="T35" fmla="*/ 83 h 415"/>
                <a:gd name="T36" fmla="*/ 36 w 414"/>
                <a:gd name="T37" fmla="*/ 88 h 415"/>
                <a:gd name="T38" fmla="*/ 13 w 414"/>
                <a:gd name="T39" fmla="*/ 131 h 415"/>
                <a:gd name="T40" fmla="*/ 16 w 414"/>
                <a:gd name="T41" fmla="*/ 146 h 415"/>
                <a:gd name="T42" fmla="*/ 61 w 414"/>
                <a:gd name="T43" fmla="*/ 178 h 415"/>
                <a:gd name="T44" fmla="*/ 58 w 414"/>
                <a:gd name="T45" fmla="*/ 208 h 415"/>
                <a:gd name="T46" fmla="*/ 8 w 414"/>
                <a:gd name="T47" fmla="*/ 230 h 415"/>
                <a:gd name="T48" fmla="*/ 2 w 414"/>
                <a:gd name="T49" fmla="*/ 244 h 415"/>
                <a:gd name="T50" fmla="*/ 16 w 414"/>
                <a:gd name="T51" fmla="*/ 291 h 415"/>
                <a:gd name="T52" fmla="*/ 29 w 414"/>
                <a:gd name="T53" fmla="*/ 299 h 415"/>
                <a:gd name="T54" fmla="*/ 83 w 414"/>
                <a:gd name="T55" fmla="*/ 290 h 415"/>
                <a:gd name="T56" fmla="*/ 102 w 414"/>
                <a:gd name="T57" fmla="*/ 313 h 415"/>
                <a:gd name="T58" fmla="*/ 82 w 414"/>
                <a:gd name="T59" fmla="*/ 364 h 415"/>
                <a:gd name="T60" fmla="*/ 88 w 414"/>
                <a:gd name="T61" fmla="*/ 379 h 415"/>
                <a:gd name="T62" fmla="*/ 131 w 414"/>
                <a:gd name="T63" fmla="*/ 402 h 415"/>
                <a:gd name="T64" fmla="*/ 146 w 414"/>
                <a:gd name="T65" fmla="*/ 398 h 415"/>
                <a:gd name="T66" fmla="*/ 178 w 414"/>
                <a:gd name="T67" fmla="*/ 353 h 415"/>
                <a:gd name="T68" fmla="*/ 207 w 414"/>
                <a:gd name="T69" fmla="*/ 356 h 415"/>
                <a:gd name="T70" fmla="*/ 230 w 414"/>
                <a:gd name="T71" fmla="*/ 407 h 415"/>
                <a:gd name="T72" fmla="*/ 244 w 414"/>
                <a:gd name="T73" fmla="*/ 413 h 415"/>
                <a:gd name="T74" fmla="*/ 291 w 414"/>
                <a:gd name="T75" fmla="*/ 399 h 415"/>
                <a:gd name="T76" fmla="*/ 299 w 414"/>
                <a:gd name="T77" fmla="*/ 386 h 415"/>
                <a:gd name="T78" fmla="*/ 290 w 414"/>
                <a:gd name="T79" fmla="*/ 331 h 415"/>
                <a:gd name="T80" fmla="*/ 312 w 414"/>
                <a:gd name="T81" fmla="*/ 312 h 415"/>
                <a:gd name="T82" fmla="*/ 364 w 414"/>
                <a:gd name="T83" fmla="*/ 332 h 415"/>
                <a:gd name="T84" fmla="*/ 378 w 414"/>
                <a:gd name="T85" fmla="*/ 327 h 415"/>
                <a:gd name="T86" fmla="*/ 401 w 414"/>
                <a:gd name="T87" fmla="*/ 284 h 415"/>
                <a:gd name="T88" fmla="*/ 398 w 414"/>
                <a:gd name="T89" fmla="*/ 269 h 415"/>
                <a:gd name="T90" fmla="*/ 353 w 414"/>
                <a:gd name="T91" fmla="*/ 237 h 415"/>
                <a:gd name="T92" fmla="*/ 356 w 414"/>
                <a:gd name="T93" fmla="*/ 207 h 415"/>
                <a:gd name="T94" fmla="*/ 406 w 414"/>
                <a:gd name="T95" fmla="*/ 185 h 415"/>
                <a:gd name="T96" fmla="*/ 413 w 414"/>
                <a:gd name="T97" fmla="*/ 171 h 415"/>
                <a:gd name="T98" fmla="*/ 233 w 414"/>
                <a:gd name="T99" fmla="*/ 293 h 415"/>
                <a:gd name="T100" fmla="*/ 122 w 414"/>
                <a:gd name="T101" fmla="*/ 233 h 415"/>
                <a:gd name="T102" fmla="*/ 181 w 414"/>
                <a:gd name="T103" fmla="*/ 122 h 415"/>
                <a:gd name="T104" fmla="*/ 293 w 414"/>
                <a:gd name="T105" fmla="*/ 182 h 415"/>
                <a:gd name="T106" fmla="*/ 233 w 414"/>
                <a:gd name="T107" fmla="*/ 293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4" h="415">
                  <a:moveTo>
                    <a:pt x="413" y="171"/>
                  </a:moveTo>
                  <a:cubicBezTo>
                    <a:pt x="398" y="124"/>
                    <a:pt x="398" y="124"/>
                    <a:pt x="398" y="124"/>
                  </a:cubicBezTo>
                  <a:cubicBezTo>
                    <a:pt x="397" y="119"/>
                    <a:pt x="391" y="115"/>
                    <a:pt x="385" y="116"/>
                  </a:cubicBezTo>
                  <a:cubicBezTo>
                    <a:pt x="331" y="125"/>
                    <a:pt x="331" y="125"/>
                    <a:pt x="331" y="125"/>
                  </a:cubicBezTo>
                  <a:cubicBezTo>
                    <a:pt x="325" y="117"/>
                    <a:pt x="319" y="109"/>
                    <a:pt x="312" y="102"/>
                  </a:cubicBezTo>
                  <a:cubicBezTo>
                    <a:pt x="332" y="51"/>
                    <a:pt x="332" y="51"/>
                    <a:pt x="332" y="51"/>
                  </a:cubicBezTo>
                  <a:cubicBezTo>
                    <a:pt x="334" y="45"/>
                    <a:pt x="332" y="39"/>
                    <a:pt x="327" y="36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78" y="10"/>
                    <a:pt x="272" y="12"/>
                    <a:pt x="268" y="17"/>
                  </a:cubicBezTo>
                  <a:cubicBezTo>
                    <a:pt x="236" y="62"/>
                    <a:pt x="236" y="62"/>
                    <a:pt x="236" y="62"/>
                  </a:cubicBezTo>
                  <a:cubicBezTo>
                    <a:pt x="227" y="60"/>
                    <a:pt x="217" y="59"/>
                    <a:pt x="207" y="59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82" y="3"/>
                    <a:pt x="176" y="0"/>
                    <a:pt x="171" y="2"/>
                  </a:cubicBezTo>
                  <a:cubicBezTo>
                    <a:pt x="124" y="16"/>
                    <a:pt x="124" y="16"/>
                    <a:pt x="124" y="16"/>
                  </a:cubicBezTo>
                  <a:cubicBezTo>
                    <a:pt x="118" y="18"/>
                    <a:pt x="115" y="24"/>
                    <a:pt x="116" y="29"/>
                  </a:cubicBezTo>
                  <a:cubicBezTo>
                    <a:pt x="125" y="84"/>
                    <a:pt x="125" y="84"/>
                    <a:pt x="125" y="84"/>
                  </a:cubicBezTo>
                  <a:cubicBezTo>
                    <a:pt x="116" y="89"/>
                    <a:pt x="109" y="95"/>
                    <a:pt x="102" y="102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45" y="81"/>
                    <a:pt x="39" y="83"/>
                    <a:pt x="36" y="88"/>
                  </a:cubicBezTo>
                  <a:cubicBezTo>
                    <a:pt x="13" y="131"/>
                    <a:pt x="13" y="131"/>
                    <a:pt x="13" y="131"/>
                  </a:cubicBezTo>
                  <a:cubicBezTo>
                    <a:pt x="10" y="136"/>
                    <a:pt x="12" y="143"/>
                    <a:pt x="16" y="146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59" y="188"/>
                    <a:pt x="58" y="198"/>
                    <a:pt x="58" y="208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3" y="232"/>
                    <a:pt x="0" y="239"/>
                    <a:pt x="2" y="244"/>
                  </a:cubicBezTo>
                  <a:cubicBezTo>
                    <a:pt x="16" y="291"/>
                    <a:pt x="16" y="291"/>
                    <a:pt x="16" y="291"/>
                  </a:cubicBezTo>
                  <a:cubicBezTo>
                    <a:pt x="18" y="296"/>
                    <a:pt x="23" y="300"/>
                    <a:pt x="29" y="299"/>
                  </a:cubicBezTo>
                  <a:cubicBezTo>
                    <a:pt x="83" y="290"/>
                    <a:pt x="83" y="290"/>
                    <a:pt x="83" y="290"/>
                  </a:cubicBezTo>
                  <a:cubicBezTo>
                    <a:pt x="89" y="298"/>
                    <a:pt x="95" y="306"/>
                    <a:pt x="102" y="313"/>
                  </a:cubicBezTo>
                  <a:cubicBezTo>
                    <a:pt x="82" y="364"/>
                    <a:pt x="82" y="364"/>
                    <a:pt x="82" y="364"/>
                  </a:cubicBezTo>
                  <a:cubicBezTo>
                    <a:pt x="80" y="370"/>
                    <a:pt x="83" y="376"/>
                    <a:pt x="88" y="379"/>
                  </a:cubicBezTo>
                  <a:cubicBezTo>
                    <a:pt x="131" y="402"/>
                    <a:pt x="131" y="402"/>
                    <a:pt x="131" y="402"/>
                  </a:cubicBezTo>
                  <a:cubicBezTo>
                    <a:pt x="136" y="404"/>
                    <a:pt x="143" y="403"/>
                    <a:pt x="146" y="398"/>
                  </a:cubicBezTo>
                  <a:cubicBezTo>
                    <a:pt x="178" y="353"/>
                    <a:pt x="178" y="353"/>
                    <a:pt x="178" y="353"/>
                  </a:cubicBezTo>
                  <a:cubicBezTo>
                    <a:pt x="187" y="355"/>
                    <a:pt x="197" y="356"/>
                    <a:pt x="207" y="356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2" y="412"/>
                    <a:pt x="238" y="415"/>
                    <a:pt x="244" y="413"/>
                  </a:cubicBezTo>
                  <a:cubicBezTo>
                    <a:pt x="291" y="399"/>
                    <a:pt x="291" y="399"/>
                    <a:pt x="291" y="399"/>
                  </a:cubicBezTo>
                  <a:cubicBezTo>
                    <a:pt x="296" y="397"/>
                    <a:pt x="300" y="391"/>
                    <a:pt x="299" y="386"/>
                  </a:cubicBezTo>
                  <a:cubicBezTo>
                    <a:pt x="290" y="331"/>
                    <a:pt x="290" y="331"/>
                    <a:pt x="290" y="331"/>
                  </a:cubicBezTo>
                  <a:cubicBezTo>
                    <a:pt x="298" y="326"/>
                    <a:pt x="306" y="319"/>
                    <a:pt x="312" y="312"/>
                  </a:cubicBezTo>
                  <a:cubicBezTo>
                    <a:pt x="364" y="332"/>
                    <a:pt x="364" y="332"/>
                    <a:pt x="364" y="332"/>
                  </a:cubicBezTo>
                  <a:cubicBezTo>
                    <a:pt x="369" y="334"/>
                    <a:pt x="376" y="332"/>
                    <a:pt x="378" y="327"/>
                  </a:cubicBezTo>
                  <a:cubicBezTo>
                    <a:pt x="401" y="284"/>
                    <a:pt x="401" y="284"/>
                    <a:pt x="401" y="284"/>
                  </a:cubicBezTo>
                  <a:cubicBezTo>
                    <a:pt x="404" y="279"/>
                    <a:pt x="403" y="272"/>
                    <a:pt x="398" y="269"/>
                  </a:cubicBezTo>
                  <a:cubicBezTo>
                    <a:pt x="353" y="237"/>
                    <a:pt x="353" y="237"/>
                    <a:pt x="353" y="237"/>
                  </a:cubicBezTo>
                  <a:cubicBezTo>
                    <a:pt x="355" y="227"/>
                    <a:pt x="356" y="217"/>
                    <a:pt x="356" y="207"/>
                  </a:cubicBezTo>
                  <a:cubicBezTo>
                    <a:pt x="406" y="185"/>
                    <a:pt x="406" y="185"/>
                    <a:pt x="406" y="185"/>
                  </a:cubicBezTo>
                  <a:cubicBezTo>
                    <a:pt x="411" y="182"/>
                    <a:pt x="414" y="176"/>
                    <a:pt x="413" y="171"/>
                  </a:cubicBezTo>
                  <a:close/>
                  <a:moveTo>
                    <a:pt x="233" y="293"/>
                  </a:moveTo>
                  <a:cubicBezTo>
                    <a:pt x="186" y="307"/>
                    <a:pt x="136" y="280"/>
                    <a:pt x="122" y="233"/>
                  </a:cubicBezTo>
                  <a:cubicBezTo>
                    <a:pt x="108" y="186"/>
                    <a:pt x="134" y="136"/>
                    <a:pt x="181" y="122"/>
                  </a:cubicBezTo>
                  <a:cubicBezTo>
                    <a:pt x="228" y="108"/>
                    <a:pt x="278" y="134"/>
                    <a:pt x="293" y="182"/>
                  </a:cubicBezTo>
                  <a:cubicBezTo>
                    <a:pt x="307" y="229"/>
                    <a:pt x="280" y="278"/>
                    <a:pt x="233" y="2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</p:grpSp>
      <p:grpSp>
        <p:nvGrpSpPr>
          <p:cNvPr id="55" name="Group 231"/>
          <p:cNvGrpSpPr/>
          <p:nvPr/>
        </p:nvGrpSpPr>
        <p:grpSpPr>
          <a:xfrm>
            <a:off x="2835017" y="3547370"/>
            <a:ext cx="282624" cy="316752"/>
            <a:chOff x="4608513" y="6291263"/>
            <a:chExt cx="420688" cy="471488"/>
          </a:xfrm>
          <a:solidFill>
            <a:schemeClr val="bg1"/>
          </a:solidFill>
        </p:grpSpPr>
        <p:sp>
          <p:nvSpPr>
            <p:cNvPr id="56" name="Freeform 218"/>
            <p:cNvSpPr/>
            <p:nvPr/>
          </p:nvSpPr>
          <p:spPr bwMode="auto">
            <a:xfrm>
              <a:off x="4908550" y="6627813"/>
              <a:ext cx="80963" cy="84138"/>
            </a:xfrm>
            <a:custGeom>
              <a:avLst/>
              <a:gdLst>
                <a:gd name="T0" fmla="*/ 13 w 105"/>
                <a:gd name="T1" fmla="*/ 20 h 108"/>
                <a:gd name="T2" fmla="*/ 27 w 105"/>
                <a:gd name="T3" fmla="*/ 9 h 108"/>
                <a:gd name="T4" fmla="*/ 65 w 105"/>
                <a:gd name="T5" fmla="*/ 13 h 108"/>
                <a:gd name="T6" fmla="*/ 105 w 105"/>
                <a:gd name="T7" fmla="*/ 64 h 108"/>
                <a:gd name="T8" fmla="*/ 49 w 105"/>
                <a:gd name="T9" fmla="*/ 108 h 108"/>
                <a:gd name="T10" fmla="*/ 9 w 105"/>
                <a:gd name="T11" fmla="*/ 57 h 108"/>
                <a:gd name="T12" fmla="*/ 13 w 105"/>
                <a:gd name="T13" fmla="*/ 2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108">
                  <a:moveTo>
                    <a:pt x="13" y="20"/>
                  </a:moveTo>
                  <a:cubicBezTo>
                    <a:pt x="27" y="9"/>
                    <a:pt x="27" y="9"/>
                    <a:pt x="27" y="9"/>
                  </a:cubicBezTo>
                  <a:cubicBezTo>
                    <a:pt x="39" y="0"/>
                    <a:pt x="56" y="2"/>
                    <a:pt x="65" y="13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0" y="46"/>
                    <a:pt x="2" y="29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  <p:sp>
          <p:nvSpPr>
            <p:cNvPr id="57" name="Freeform 219"/>
            <p:cNvSpPr>
              <a:spLocks noEditPoints="1"/>
            </p:cNvSpPr>
            <p:nvPr/>
          </p:nvSpPr>
          <p:spPr bwMode="auto">
            <a:xfrm>
              <a:off x="4608513" y="6291263"/>
              <a:ext cx="403225" cy="401638"/>
            </a:xfrm>
            <a:custGeom>
              <a:avLst/>
              <a:gdLst>
                <a:gd name="T0" fmla="*/ 445 w 524"/>
                <a:gd name="T1" fmla="*/ 119 h 523"/>
                <a:gd name="T2" fmla="*/ 119 w 524"/>
                <a:gd name="T3" fmla="*/ 79 h 523"/>
                <a:gd name="T4" fmla="*/ 79 w 524"/>
                <a:gd name="T5" fmla="*/ 404 h 523"/>
                <a:gd name="T6" fmla="*/ 405 w 524"/>
                <a:gd name="T7" fmla="*/ 444 h 523"/>
                <a:gd name="T8" fmla="*/ 445 w 524"/>
                <a:gd name="T9" fmla="*/ 119 h 523"/>
                <a:gd name="T10" fmla="*/ 373 w 524"/>
                <a:gd name="T11" fmla="*/ 404 h 523"/>
                <a:gd name="T12" fmla="*/ 119 w 524"/>
                <a:gd name="T13" fmla="*/ 373 h 523"/>
                <a:gd name="T14" fmla="*/ 151 w 524"/>
                <a:gd name="T15" fmla="*/ 119 h 523"/>
                <a:gd name="T16" fmla="*/ 404 w 524"/>
                <a:gd name="T17" fmla="*/ 150 h 523"/>
                <a:gd name="T18" fmla="*/ 373 w 524"/>
                <a:gd name="T19" fmla="*/ 404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4" h="523">
                  <a:moveTo>
                    <a:pt x="445" y="119"/>
                  </a:moveTo>
                  <a:cubicBezTo>
                    <a:pt x="366" y="18"/>
                    <a:pt x="220" y="0"/>
                    <a:pt x="119" y="79"/>
                  </a:cubicBezTo>
                  <a:cubicBezTo>
                    <a:pt x="18" y="157"/>
                    <a:pt x="0" y="303"/>
                    <a:pt x="79" y="404"/>
                  </a:cubicBezTo>
                  <a:cubicBezTo>
                    <a:pt x="158" y="505"/>
                    <a:pt x="304" y="523"/>
                    <a:pt x="405" y="444"/>
                  </a:cubicBezTo>
                  <a:cubicBezTo>
                    <a:pt x="506" y="366"/>
                    <a:pt x="524" y="220"/>
                    <a:pt x="445" y="119"/>
                  </a:cubicBezTo>
                  <a:close/>
                  <a:moveTo>
                    <a:pt x="373" y="404"/>
                  </a:moveTo>
                  <a:cubicBezTo>
                    <a:pt x="294" y="465"/>
                    <a:pt x="181" y="451"/>
                    <a:pt x="119" y="373"/>
                  </a:cubicBezTo>
                  <a:cubicBezTo>
                    <a:pt x="58" y="294"/>
                    <a:pt x="72" y="180"/>
                    <a:pt x="151" y="119"/>
                  </a:cubicBezTo>
                  <a:cubicBezTo>
                    <a:pt x="229" y="58"/>
                    <a:pt x="343" y="72"/>
                    <a:pt x="404" y="150"/>
                  </a:cubicBezTo>
                  <a:cubicBezTo>
                    <a:pt x="466" y="229"/>
                    <a:pt x="452" y="343"/>
                    <a:pt x="373" y="40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  <p:sp>
          <p:nvSpPr>
            <p:cNvPr id="58" name="Freeform 220"/>
            <p:cNvSpPr/>
            <p:nvPr/>
          </p:nvSpPr>
          <p:spPr bwMode="auto">
            <a:xfrm>
              <a:off x="4957763" y="6691313"/>
              <a:ext cx="71438" cy="71438"/>
            </a:xfrm>
            <a:custGeom>
              <a:avLst/>
              <a:gdLst>
                <a:gd name="T0" fmla="*/ 78 w 92"/>
                <a:gd name="T1" fmla="*/ 72 h 92"/>
                <a:gd name="T2" fmla="*/ 64 w 92"/>
                <a:gd name="T3" fmla="*/ 83 h 92"/>
                <a:gd name="T4" fmla="*/ 27 w 92"/>
                <a:gd name="T5" fmla="*/ 78 h 92"/>
                <a:gd name="T6" fmla="*/ 0 w 92"/>
                <a:gd name="T7" fmla="*/ 44 h 92"/>
                <a:gd name="T8" fmla="*/ 56 w 92"/>
                <a:gd name="T9" fmla="*/ 0 h 92"/>
                <a:gd name="T10" fmla="*/ 83 w 92"/>
                <a:gd name="T11" fmla="*/ 34 h 92"/>
                <a:gd name="T12" fmla="*/ 78 w 92"/>
                <a:gd name="T13" fmla="*/ 7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2">
                  <a:moveTo>
                    <a:pt x="78" y="72"/>
                  </a:moveTo>
                  <a:cubicBezTo>
                    <a:pt x="64" y="83"/>
                    <a:pt x="64" y="83"/>
                    <a:pt x="64" y="83"/>
                  </a:cubicBezTo>
                  <a:cubicBezTo>
                    <a:pt x="53" y="92"/>
                    <a:pt x="36" y="90"/>
                    <a:pt x="27" y="7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92" y="46"/>
                    <a:pt x="90" y="63"/>
                    <a:pt x="78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</p:grpSp>
      <p:grpSp>
        <p:nvGrpSpPr>
          <p:cNvPr id="59" name="Group 242"/>
          <p:cNvGrpSpPr/>
          <p:nvPr/>
        </p:nvGrpSpPr>
        <p:grpSpPr>
          <a:xfrm>
            <a:off x="6072930" y="3567633"/>
            <a:ext cx="300755" cy="229299"/>
            <a:chOff x="2908300" y="2946400"/>
            <a:chExt cx="447675" cy="341313"/>
          </a:xfrm>
          <a:solidFill>
            <a:schemeClr val="bg1"/>
          </a:solidFill>
        </p:grpSpPr>
        <p:sp>
          <p:nvSpPr>
            <p:cNvPr id="60" name="Freeform 227"/>
            <p:cNvSpPr/>
            <p:nvPr/>
          </p:nvSpPr>
          <p:spPr bwMode="auto">
            <a:xfrm>
              <a:off x="2957513" y="2946400"/>
              <a:ext cx="349250" cy="115888"/>
            </a:xfrm>
            <a:custGeom>
              <a:avLst/>
              <a:gdLst>
                <a:gd name="T0" fmla="*/ 0 w 454"/>
                <a:gd name="T1" fmla="*/ 136 h 152"/>
                <a:gd name="T2" fmla="*/ 16 w 454"/>
                <a:gd name="T3" fmla="*/ 119 h 152"/>
                <a:gd name="T4" fmla="*/ 30 w 454"/>
                <a:gd name="T5" fmla="*/ 127 h 152"/>
                <a:gd name="T6" fmla="*/ 141 w 454"/>
                <a:gd name="T7" fmla="*/ 79 h 152"/>
                <a:gd name="T8" fmla="*/ 140 w 454"/>
                <a:gd name="T9" fmla="*/ 75 h 152"/>
                <a:gd name="T10" fmla="*/ 157 w 454"/>
                <a:gd name="T11" fmla="*/ 58 h 152"/>
                <a:gd name="T12" fmla="*/ 173 w 454"/>
                <a:gd name="T13" fmla="*/ 75 h 152"/>
                <a:gd name="T14" fmla="*/ 282 w 454"/>
                <a:gd name="T15" fmla="*/ 97 h 152"/>
                <a:gd name="T16" fmla="*/ 297 w 454"/>
                <a:gd name="T17" fmla="*/ 86 h 152"/>
                <a:gd name="T18" fmla="*/ 309 w 454"/>
                <a:gd name="T19" fmla="*/ 92 h 152"/>
                <a:gd name="T20" fmla="*/ 422 w 454"/>
                <a:gd name="T21" fmla="*/ 22 h 152"/>
                <a:gd name="T22" fmla="*/ 421 w 454"/>
                <a:gd name="T23" fmla="*/ 17 h 152"/>
                <a:gd name="T24" fmla="*/ 437 w 454"/>
                <a:gd name="T25" fmla="*/ 0 h 152"/>
                <a:gd name="T26" fmla="*/ 454 w 454"/>
                <a:gd name="T27" fmla="*/ 17 h 152"/>
                <a:gd name="T28" fmla="*/ 437 w 454"/>
                <a:gd name="T29" fmla="*/ 33 h 152"/>
                <a:gd name="T30" fmla="*/ 425 w 454"/>
                <a:gd name="T31" fmla="*/ 27 h 152"/>
                <a:gd name="T32" fmla="*/ 312 w 454"/>
                <a:gd name="T33" fmla="*/ 97 h 152"/>
                <a:gd name="T34" fmla="*/ 313 w 454"/>
                <a:gd name="T35" fmla="*/ 103 h 152"/>
                <a:gd name="T36" fmla="*/ 297 w 454"/>
                <a:gd name="T37" fmla="*/ 119 h 152"/>
                <a:gd name="T38" fmla="*/ 281 w 454"/>
                <a:gd name="T39" fmla="*/ 103 h 152"/>
                <a:gd name="T40" fmla="*/ 172 w 454"/>
                <a:gd name="T41" fmla="*/ 81 h 152"/>
                <a:gd name="T42" fmla="*/ 157 w 454"/>
                <a:gd name="T43" fmla="*/ 91 h 152"/>
                <a:gd name="T44" fmla="*/ 144 w 454"/>
                <a:gd name="T45" fmla="*/ 84 h 152"/>
                <a:gd name="T46" fmla="*/ 32 w 454"/>
                <a:gd name="T47" fmla="*/ 132 h 152"/>
                <a:gd name="T48" fmla="*/ 33 w 454"/>
                <a:gd name="T49" fmla="*/ 136 h 152"/>
                <a:gd name="T50" fmla="*/ 16 w 454"/>
                <a:gd name="T51" fmla="*/ 152 h 152"/>
                <a:gd name="T52" fmla="*/ 0 w 454"/>
                <a:gd name="T53" fmla="*/ 13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4" h="152">
                  <a:moveTo>
                    <a:pt x="0" y="136"/>
                  </a:moveTo>
                  <a:cubicBezTo>
                    <a:pt x="0" y="127"/>
                    <a:pt x="7" y="119"/>
                    <a:pt x="16" y="119"/>
                  </a:cubicBezTo>
                  <a:cubicBezTo>
                    <a:pt x="22" y="119"/>
                    <a:pt x="27" y="122"/>
                    <a:pt x="30" y="127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41" y="77"/>
                    <a:pt x="140" y="76"/>
                    <a:pt x="140" y="75"/>
                  </a:cubicBezTo>
                  <a:cubicBezTo>
                    <a:pt x="140" y="66"/>
                    <a:pt x="148" y="58"/>
                    <a:pt x="157" y="58"/>
                  </a:cubicBezTo>
                  <a:cubicBezTo>
                    <a:pt x="166" y="58"/>
                    <a:pt x="173" y="66"/>
                    <a:pt x="173" y="75"/>
                  </a:cubicBezTo>
                  <a:cubicBezTo>
                    <a:pt x="282" y="97"/>
                    <a:pt x="282" y="97"/>
                    <a:pt x="282" y="97"/>
                  </a:cubicBezTo>
                  <a:cubicBezTo>
                    <a:pt x="284" y="91"/>
                    <a:pt x="290" y="86"/>
                    <a:pt x="297" y="86"/>
                  </a:cubicBezTo>
                  <a:cubicBezTo>
                    <a:pt x="302" y="86"/>
                    <a:pt x="306" y="88"/>
                    <a:pt x="309" y="92"/>
                  </a:cubicBezTo>
                  <a:cubicBezTo>
                    <a:pt x="422" y="22"/>
                    <a:pt x="422" y="22"/>
                    <a:pt x="422" y="22"/>
                  </a:cubicBezTo>
                  <a:cubicBezTo>
                    <a:pt x="421" y="20"/>
                    <a:pt x="421" y="18"/>
                    <a:pt x="421" y="17"/>
                  </a:cubicBezTo>
                  <a:cubicBezTo>
                    <a:pt x="421" y="8"/>
                    <a:pt x="428" y="0"/>
                    <a:pt x="437" y="0"/>
                  </a:cubicBezTo>
                  <a:cubicBezTo>
                    <a:pt x="446" y="0"/>
                    <a:pt x="454" y="8"/>
                    <a:pt x="454" y="17"/>
                  </a:cubicBezTo>
                  <a:cubicBezTo>
                    <a:pt x="454" y="26"/>
                    <a:pt x="446" y="33"/>
                    <a:pt x="437" y="33"/>
                  </a:cubicBezTo>
                  <a:cubicBezTo>
                    <a:pt x="432" y="33"/>
                    <a:pt x="428" y="31"/>
                    <a:pt x="425" y="2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9"/>
                    <a:pt x="313" y="101"/>
                    <a:pt x="313" y="103"/>
                  </a:cubicBezTo>
                  <a:cubicBezTo>
                    <a:pt x="313" y="112"/>
                    <a:pt x="306" y="119"/>
                    <a:pt x="297" y="119"/>
                  </a:cubicBezTo>
                  <a:cubicBezTo>
                    <a:pt x="288" y="119"/>
                    <a:pt x="281" y="112"/>
                    <a:pt x="281" y="10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0" y="87"/>
                    <a:pt x="164" y="91"/>
                    <a:pt x="157" y="91"/>
                  </a:cubicBezTo>
                  <a:cubicBezTo>
                    <a:pt x="151" y="91"/>
                    <a:pt x="147" y="88"/>
                    <a:pt x="144" y="84"/>
                  </a:cubicBezTo>
                  <a:cubicBezTo>
                    <a:pt x="32" y="132"/>
                    <a:pt x="32" y="132"/>
                    <a:pt x="32" y="132"/>
                  </a:cubicBezTo>
                  <a:cubicBezTo>
                    <a:pt x="33" y="134"/>
                    <a:pt x="33" y="134"/>
                    <a:pt x="33" y="136"/>
                  </a:cubicBezTo>
                  <a:cubicBezTo>
                    <a:pt x="33" y="145"/>
                    <a:pt x="26" y="152"/>
                    <a:pt x="16" y="152"/>
                  </a:cubicBezTo>
                  <a:cubicBezTo>
                    <a:pt x="7" y="152"/>
                    <a:pt x="0" y="145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  <p:sp>
          <p:nvSpPr>
            <p:cNvPr id="61" name="Freeform 228"/>
            <p:cNvSpPr/>
            <p:nvPr/>
          </p:nvSpPr>
          <p:spPr bwMode="auto">
            <a:xfrm>
              <a:off x="2908300" y="2987675"/>
              <a:ext cx="447675" cy="300038"/>
            </a:xfrm>
            <a:custGeom>
              <a:avLst/>
              <a:gdLst>
                <a:gd name="T0" fmla="*/ 568 w 581"/>
                <a:gd name="T1" fmla="*/ 367 h 392"/>
                <a:gd name="T2" fmla="*/ 550 w 581"/>
                <a:gd name="T3" fmla="*/ 367 h 392"/>
                <a:gd name="T4" fmla="*/ 550 w 581"/>
                <a:gd name="T5" fmla="*/ 32 h 392"/>
                <a:gd name="T6" fmla="*/ 518 w 581"/>
                <a:gd name="T7" fmla="*/ 0 h 392"/>
                <a:gd name="T8" fmla="*/ 483 w 581"/>
                <a:gd name="T9" fmla="*/ 0 h 392"/>
                <a:gd name="T10" fmla="*/ 451 w 581"/>
                <a:gd name="T11" fmla="*/ 32 h 392"/>
                <a:gd name="T12" fmla="*/ 451 w 581"/>
                <a:gd name="T13" fmla="*/ 367 h 392"/>
                <a:gd name="T14" fmla="*/ 410 w 581"/>
                <a:gd name="T15" fmla="*/ 367 h 392"/>
                <a:gd name="T16" fmla="*/ 410 w 581"/>
                <a:gd name="T17" fmla="*/ 120 h 392"/>
                <a:gd name="T18" fmla="*/ 379 w 581"/>
                <a:gd name="T19" fmla="*/ 88 h 392"/>
                <a:gd name="T20" fmla="*/ 343 w 581"/>
                <a:gd name="T21" fmla="*/ 88 h 392"/>
                <a:gd name="T22" fmla="*/ 311 w 581"/>
                <a:gd name="T23" fmla="*/ 120 h 392"/>
                <a:gd name="T24" fmla="*/ 311 w 581"/>
                <a:gd name="T25" fmla="*/ 367 h 392"/>
                <a:gd name="T26" fmla="*/ 270 w 581"/>
                <a:gd name="T27" fmla="*/ 367 h 392"/>
                <a:gd name="T28" fmla="*/ 270 w 581"/>
                <a:gd name="T29" fmla="*/ 92 h 392"/>
                <a:gd name="T30" fmla="*/ 239 w 581"/>
                <a:gd name="T31" fmla="*/ 61 h 392"/>
                <a:gd name="T32" fmla="*/ 203 w 581"/>
                <a:gd name="T33" fmla="*/ 61 h 392"/>
                <a:gd name="T34" fmla="*/ 171 w 581"/>
                <a:gd name="T35" fmla="*/ 92 h 392"/>
                <a:gd name="T36" fmla="*/ 171 w 581"/>
                <a:gd name="T37" fmla="*/ 367 h 392"/>
                <a:gd name="T38" fmla="*/ 131 w 581"/>
                <a:gd name="T39" fmla="*/ 367 h 392"/>
                <a:gd name="T40" fmla="*/ 131 w 581"/>
                <a:gd name="T41" fmla="*/ 160 h 392"/>
                <a:gd name="T42" fmla="*/ 99 w 581"/>
                <a:gd name="T43" fmla="*/ 128 h 392"/>
                <a:gd name="T44" fmla="*/ 63 w 581"/>
                <a:gd name="T45" fmla="*/ 128 h 392"/>
                <a:gd name="T46" fmla="*/ 32 w 581"/>
                <a:gd name="T47" fmla="*/ 160 h 392"/>
                <a:gd name="T48" fmla="*/ 32 w 581"/>
                <a:gd name="T49" fmla="*/ 367 h 392"/>
                <a:gd name="T50" fmla="*/ 11 w 581"/>
                <a:gd name="T51" fmla="*/ 367 h 392"/>
                <a:gd name="T52" fmla="*/ 0 w 581"/>
                <a:gd name="T53" fmla="*/ 378 h 392"/>
                <a:gd name="T54" fmla="*/ 0 w 581"/>
                <a:gd name="T55" fmla="*/ 381 h 392"/>
                <a:gd name="T56" fmla="*/ 11 w 581"/>
                <a:gd name="T57" fmla="*/ 392 h 392"/>
                <a:gd name="T58" fmla="*/ 568 w 581"/>
                <a:gd name="T59" fmla="*/ 392 h 392"/>
                <a:gd name="T60" fmla="*/ 581 w 581"/>
                <a:gd name="T61" fmla="*/ 381 h 392"/>
                <a:gd name="T62" fmla="*/ 581 w 581"/>
                <a:gd name="T63" fmla="*/ 378 h 392"/>
                <a:gd name="T64" fmla="*/ 568 w 581"/>
                <a:gd name="T65" fmla="*/ 36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1" h="392">
                  <a:moveTo>
                    <a:pt x="568" y="367"/>
                  </a:moveTo>
                  <a:cubicBezTo>
                    <a:pt x="550" y="367"/>
                    <a:pt x="550" y="367"/>
                    <a:pt x="550" y="367"/>
                  </a:cubicBezTo>
                  <a:cubicBezTo>
                    <a:pt x="550" y="32"/>
                    <a:pt x="550" y="32"/>
                    <a:pt x="550" y="32"/>
                  </a:cubicBezTo>
                  <a:cubicBezTo>
                    <a:pt x="550" y="14"/>
                    <a:pt x="536" y="0"/>
                    <a:pt x="518" y="0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65" y="0"/>
                    <a:pt x="451" y="14"/>
                    <a:pt x="451" y="32"/>
                  </a:cubicBezTo>
                  <a:cubicBezTo>
                    <a:pt x="451" y="367"/>
                    <a:pt x="451" y="367"/>
                    <a:pt x="451" y="367"/>
                  </a:cubicBezTo>
                  <a:cubicBezTo>
                    <a:pt x="410" y="367"/>
                    <a:pt x="410" y="367"/>
                    <a:pt x="410" y="367"/>
                  </a:cubicBezTo>
                  <a:cubicBezTo>
                    <a:pt x="410" y="120"/>
                    <a:pt x="410" y="120"/>
                    <a:pt x="410" y="120"/>
                  </a:cubicBezTo>
                  <a:cubicBezTo>
                    <a:pt x="410" y="102"/>
                    <a:pt x="396" y="88"/>
                    <a:pt x="379" y="88"/>
                  </a:cubicBezTo>
                  <a:cubicBezTo>
                    <a:pt x="343" y="88"/>
                    <a:pt x="343" y="88"/>
                    <a:pt x="343" y="88"/>
                  </a:cubicBezTo>
                  <a:cubicBezTo>
                    <a:pt x="325" y="88"/>
                    <a:pt x="311" y="102"/>
                    <a:pt x="311" y="120"/>
                  </a:cubicBezTo>
                  <a:cubicBezTo>
                    <a:pt x="311" y="367"/>
                    <a:pt x="311" y="367"/>
                    <a:pt x="311" y="367"/>
                  </a:cubicBezTo>
                  <a:cubicBezTo>
                    <a:pt x="270" y="367"/>
                    <a:pt x="270" y="367"/>
                    <a:pt x="270" y="367"/>
                  </a:cubicBezTo>
                  <a:cubicBezTo>
                    <a:pt x="270" y="92"/>
                    <a:pt x="270" y="92"/>
                    <a:pt x="270" y="92"/>
                  </a:cubicBezTo>
                  <a:cubicBezTo>
                    <a:pt x="270" y="75"/>
                    <a:pt x="256" y="61"/>
                    <a:pt x="239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186" y="61"/>
                    <a:pt x="171" y="75"/>
                    <a:pt x="171" y="92"/>
                  </a:cubicBezTo>
                  <a:cubicBezTo>
                    <a:pt x="171" y="367"/>
                    <a:pt x="171" y="367"/>
                    <a:pt x="171" y="367"/>
                  </a:cubicBezTo>
                  <a:cubicBezTo>
                    <a:pt x="131" y="367"/>
                    <a:pt x="131" y="367"/>
                    <a:pt x="131" y="367"/>
                  </a:cubicBezTo>
                  <a:cubicBezTo>
                    <a:pt x="131" y="160"/>
                    <a:pt x="131" y="160"/>
                    <a:pt x="131" y="160"/>
                  </a:cubicBezTo>
                  <a:cubicBezTo>
                    <a:pt x="131" y="143"/>
                    <a:pt x="117" y="128"/>
                    <a:pt x="99" y="128"/>
                  </a:cubicBezTo>
                  <a:cubicBezTo>
                    <a:pt x="63" y="128"/>
                    <a:pt x="63" y="128"/>
                    <a:pt x="63" y="128"/>
                  </a:cubicBezTo>
                  <a:cubicBezTo>
                    <a:pt x="46" y="128"/>
                    <a:pt x="32" y="143"/>
                    <a:pt x="32" y="160"/>
                  </a:cubicBezTo>
                  <a:cubicBezTo>
                    <a:pt x="32" y="367"/>
                    <a:pt x="32" y="367"/>
                    <a:pt x="32" y="367"/>
                  </a:cubicBezTo>
                  <a:cubicBezTo>
                    <a:pt x="11" y="367"/>
                    <a:pt x="11" y="367"/>
                    <a:pt x="11" y="367"/>
                  </a:cubicBezTo>
                  <a:cubicBezTo>
                    <a:pt x="4" y="367"/>
                    <a:pt x="0" y="372"/>
                    <a:pt x="0" y="37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0" y="387"/>
                    <a:pt x="4" y="392"/>
                    <a:pt x="11" y="392"/>
                  </a:cubicBezTo>
                  <a:cubicBezTo>
                    <a:pt x="568" y="392"/>
                    <a:pt x="568" y="392"/>
                    <a:pt x="568" y="392"/>
                  </a:cubicBezTo>
                  <a:cubicBezTo>
                    <a:pt x="575" y="392"/>
                    <a:pt x="581" y="387"/>
                    <a:pt x="581" y="381"/>
                  </a:cubicBezTo>
                  <a:cubicBezTo>
                    <a:pt x="581" y="378"/>
                    <a:pt x="581" y="378"/>
                    <a:pt x="581" y="378"/>
                  </a:cubicBezTo>
                  <a:cubicBezTo>
                    <a:pt x="581" y="372"/>
                    <a:pt x="575" y="367"/>
                    <a:pt x="568" y="3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</p:grpSp>
      <p:grpSp>
        <p:nvGrpSpPr>
          <p:cNvPr id="62" name="Group 268"/>
          <p:cNvGrpSpPr/>
          <p:nvPr/>
        </p:nvGrpSpPr>
        <p:grpSpPr>
          <a:xfrm>
            <a:off x="1031278" y="1387409"/>
            <a:ext cx="206902" cy="328484"/>
            <a:chOff x="3824288" y="5486400"/>
            <a:chExt cx="307975" cy="488950"/>
          </a:xfrm>
          <a:solidFill>
            <a:schemeClr val="bg1"/>
          </a:solidFill>
        </p:grpSpPr>
        <p:sp>
          <p:nvSpPr>
            <p:cNvPr id="63" name="Freeform 248"/>
            <p:cNvSpPr>
              <a:spLocks noEditPoints="1"/>
            </p:cNvSpPr>
            <p:nvPr/>
          </p:nvSpPr>
          <p:spPr bwMode="auto">
            <a:xfrm>
              <a:off x="3824288" y="5486400"/>
              <a:ext cx="307975" cy="338138"/>
            </a:xfrm>
            <a:custGeom>
              <a:avLst/>
              <a:gdLst>
                <a:gd name="T0" fmla="*/ 227 w 401"/>
                <a:gd name="T1" fmla="*/ 250 h 440"/>
                <a:gd name="T2" fmla="*/ 215 w 401"/>
                <a:gd name="T3" fmla="*/ 251 h 440"/>
                <a:gd name="T4" fmla="*/ 224 w 401"/>
                <a:gd name="T5" fmla="*/ 283 h 440"/>
                <a:gd name="T6" fmla="*/ 200 w 401"/>
                <a:gd name="T7" fmla="*/ 329 h 440"/>
                <a:gd name="T8" fmla="*/ 175 w 401"/>
                <a:gd name="T9" fmla="*/ 283 h 440"/>
                <a:gd name="T10" fmla="*/ 187 w 401"/>
                <a:gd name="T11" fmla="*/ 251 h 440"/>
                <a:gd name="T12" fmla="*/ 181 w 401"/>
                <a:gd name="T13" fmla="*/ 250 h 440"/>
                <a:gd name="T14" fmla="*/ 148 w 401"/>
                <a:gd name="T15" fmla="*/ 283 h 440"/>
                <a:gd name="T16" fmla="*/ 148 w 401"/>
                <a:gd name="T17" fmla="*/ 440 h 440"/>
                <a:gd name="T18" fmla="*/ 254 w 401"/>
                <a:gd name="T19" fmla="*/ 440 h 440"/>
                <a:gd name="T20" fmla="*/ 254 w 401"/>
                <a:gd name="T21" fmla="*/ 280 h 440"/>
                <a:gd name="T22" fmla="*/ 227 w 401"/>
                <a:gd name="T23" fmla="*/ 250 h 440"/>
                <a:gd name="T24" fmla="*/ 401 w 401"/>
                <a:gd name="T25" fmla="*/ 201 h 440"/>
                <a:gd name="T26" fmla="*/ 200 w 401"/>
                <a:gd name="T27" fmla="*/ 0 h 440"/>
                <a:gd name="T28" fmla="*/ 0 w 401"/>
                <a:gd name="T29" fmla="*/ 201 h 440"/>
                <a:gd name="T30" fmla="*/ 0 w 401"/>
                <a:gd name="T31" fmla="*/ 211 h 440"/>
                <a:gd name="T32" fmla="*/ 0 w 401"/>
                <a:gd name="T33" fmla="*/ 220 h 440"/>
                <a:gd name="T34" fmla="*/ 84 w 401"/>
                <a:gd name="T35" fmla="*/ 375 h 440"/>
                <a:gd name="T36" fmla="*/ 113 w 401"/>
                <a:gd name="T37" fmla="*/ 440 h 440"/>
                <a:gd name="T38" fmla="*/ 113 w 401"/>
                <a:gd name="T39" fmla="*/ 440 h 440"/>
                <a:gd name="T40" fmla="*/ 131 w 401"/>
                <a:gd name="T41" fmla="*/ 440 h 440"/>
                <a:gd name="T42" fmla="*/ 131 w 401"/>
                <a:gd name="T43" fmla="*/ 283 h 440"/>
                <a:gd name="T44" fmla="*/ 181 w 401"/>
                <a:gd name="T45" fmla="*/ 234 h 440"/>
                <a:gd name="T46" fmla="*/ 202 w 401"/>
                <a:gd name="T47" fmla="*/ 239 h 440"/>
                <a:gd name="T48" fmla="*/ 227 w 401"/>
                <a:gd name="T49" fmla="*/ 233 h 440"/>
                <a:gd name="T50" fmla="*/ 271 w 401"/>
                <a:gd name="T51" fmla="*/ 280 h 440"/>
                <a:gd name="T52" fmla="*/ 271 w 401"/>
                <a:gd name="T53" fmla="*/ 440 h 440"/>
                <a:gd name="T54" fmla="*/ 288 w 401"/>
                <a:gd name="T55" fmla="*/ 440 h 440"/>
                <a:gd name="T56" fmla="*/ 288 w 401"/>
                <a:gd name="T57" fmla="*/ 440 h 440"/>
                <a:gd name="T58" fmla="*/ 317 w 401"/>
                <a:gd name="T59" fmla="*/ 375 h 440"/>
                <a:gd name="T60" fmla="*/ 401 w 401"/>
                <a:gd name="T61" fmla="*/ 220 h 440"/>
                <a:gd name="T62" fmla="*/ 401 w 401"/>
                <a:gd name="T63" fmla="*/ 211 h 440"/>
                <a:gd name="T64" fmla="*/ 401 w 401"/>
                <a:gd name="T65" fmla="*/ 201 h 440"/>
                <a:gd name="T66" fmla="*/ 208 w 401"/>
                <a:gd name="T67" fmla="*/ 283 h 440"/>
                <a:gd name="T68" fmla="*/ 201 w 401"/>
                <a:gd name="T69" fmla="*/ 260 h 440"/>
                <a:gd name="T70" fmla="*/ 192 w 401"/>
                <a:gd name="T71" fmla="*/ 283 h 440"/>
                <a:gd name="T72" fmla="*/ 200 w 401"/>
                <a:gd name="T73" fmla="*/ 313 h 440"/>
                <a:gd name="T74" fmla="*/ 208 w 401"/>
                <a:gd name="T75" fmla="*/ 283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01" h="440">
                  <a:moveTo>
                    <a:pt x="227" y="250"/>
                  </a:moveTo>
                  <a:cubicBezTo>
                    <a:pt x="223" y="250"/>
                    <a:pt x="219" y="250"/>
                    <a:pt x="215" y="251"/>
                  </a:cubicBezTo>
                  <a:cubicBezTo>
                    <a:pt x="221" y="260"/>
                    <a:pt x="224" y="270"/>
                    <a:pt x="224" y="283"/>
                  </a:cubicBezTo>
                  <a:cubicBezTo>
                    <a:pt x="224" y="317"/>
                    <a:pt x="211" y="329"/>
                    <a:pt x="200" y="329"/>
                  </a:cubicBezTo>
                  <a:cubicBezTo>
                    <a:pt x="188" y="329"/>
                    <a:pt x="175" y="315"/>
                    <a:pt x="175" y="283"/>
                  </a:cubicBezTo>
                  <a:cubicBezTo>
                    <a:pt x="175" y="270"/>
                    <a:pt x="180" y="259"/>
                    <a:pt x="187" y="251"/>
                  </a:cubicBezTo>
                  <a:cubicBezTo>
                    <a:pt x="185" y="250"/>
                    <a:pt x="183" y="250"/>
                    <a:pt x="181" y="250"/>
                  </a:cubicBezTo>
                  <a:cubicBezTo>
                    <a:pt x="165" y="250"/>
                    <a:pt x="148" y="262"/>
                    <a:pt x="148" y="283"/>
                  </a:cubicBezTo>
                  <a:cubicBezTo>
                    <a:pt x="148" y="440"/>
                    <a:pt x="148" y="440"/>
                    <a:pt x="148" y="440"/>
                  </a:cubicBezTo>
                  <a:cubicBezTo>
                    <a:pt x="254" y="440"/>
                    <a:pt x="254" y="440"/>
                    <a:pt x="254" y="440"/>
                  </a:cubicBezTo>
                  <a:cubicBezTo>
                    <a:pt x="254" y="280"/>
                    <a:pt x="254" y="280"/>
                    <a:pt x="254" y="280"/>
                  </a:cubicBezTo>
                  <a:cubicBezTo>
                    <a:pt x="254" y="252"/>
                    <a:pt x="233" y="250"/>
                    <a:pt x="227" y="250"/>
                  </a:cubicBezTo>
                  <a:close/>
                  <a:moveTo>
                    <a:pt x="401" y="201"/>
                  </a:moveTo>
                  <a:cubicBezTo>
                    <a:pt x="401" y="90"/>
                    <a:pt x="311" y="0"/>
                    <a:pt x="200" y="0"/>
                  </a:cubicBezTo>
                  <a:cubicBezTo>
                    <a:pt x="89" y="0"/>
                    <a:pt x="0" y="90"/>
                    <a:pt x="0" y="201"/>
                  </a:cubicBezTo>
                  <a:cubicBezTo>
                    <a:pt x="0" y="204"/>
                    <a:pt x="0" y="208"/>
                    <a:pt x="0" y="211"/>
                  </a:cubicBezTo>
                  <a:cubicBezTo>
                    <a:pt x="0" y="214"/>
                    <a:pt x="0" y="217"/>
                    <a:pt x="0" y="220"/>
                  </a:cubicBezTo>
                  <a:cubicBezTo>
                    <a:pt x="0" y="300"/>
                    <a:pt x="84" y="375"/>
                    <a:pt x="84" y="375"/>
                  </a:cubicBezTo>
                  <a:cubicBezTo>
                    <a:pt x="100" y="390"/>
                    <a:pt x="113" y="419"/>
                    <a:pt x="113" y="440"/>
                  </a:cubicBezTo>
                  <a:cubicBezTo>
                    <a:pt x="113" y="440"/>
                    <a:pt x="113" y="440"/>
                    <a:pt x="113" y="440"/>
                  </a:cubicBezTo>
                  <a:cubicBezTo>
                    <a:pt x="131" y="440"/>
                    <a:pt x="131" y="440"/>
                    <a:pt x="131" y="440"/>
                  </a:cubicBezTo>
                  <a:cubicBezTo>
                    <a:pt x="131" y="283"/>
                    <a:pt x="131" y="283"/>
                    <a:pt x="131" y="283"/>
                  </a:cubicBezTo>
                  <a:cubicBezTo>
                    <a:pt x="131" y="252"/>
                    <a:pt x="156" y="234"/>
                    <a:pt x="181" y="234"/>
                  </a:cubicBezTo>
                  <a:cubicBezTo>
                    <a:pt x="189" y="234"/>
                    <a:pt x="196" y="236"/>
                    <a:pt x="202" y="239"/>
                  </a:cubicBezTo>
                  <a:cubicBezTo>
                    <a:pt x="210" y="235"/>
                    <a:pt x="218" y="233"/>
                    <a:pt x="227" y="233"/>
                  </a:cubicBezTo>
                  <a:cubicBezTo>
                    <a:pt x="249" y="233"/>
                    <a:pt x="271" y="248"/>
                    <a:pt x="271" y="280"/>
                  </a:cubicBezTo>
                  <a:cubicBezTo>
                    <a:pt x="271" y="440"/>
                    <a:pt x="271" y="440"/>
                    <a:pt x="271" y="440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288" y="419"/>
                    <a:pt x="301" y="390"/>
                    <a:pt x="317" y="375"/>
                  </a:cubicBezTo>
                  <a:cubicBezTo>
                    <a:pt x="317" y="375"/>
                    <a:pt x="401" y="300"/>
                    <a:pt x="401" y="220"/>
                  </a:cubicBezTo>
                  <a:cubicBezTo>
                    <a:pt x="401" y="217"/>
                    <a:pt x="401" y="214"/>
                    <a:pt x="401" y="211"/>
                  </a:cubicBezTo>
                  <a:cubicBezTo>
                    <a:pt x="401" y="208"/>
                    <a:pt x="401" y="204"/>
                    <a:pt x="401" y="201"/>
                  </a:cubicBezTo>
                  <a:close/>
                  <a:moveTo>
                    <a:pt x="208" y="283"/>
                  </a:moveTo>
                  <a:cubicBezTo>
                    <a:pt x="208" y="272"/>
                    <a:pt x="205" y="265"/>
                    <a:pt x="201" y="260"/>
                  </a:cubicBezTo>
                  <a:cubicBezTo>
                    <a:pt x="195" y="265"/>
                    <a:pt x="192" y="273"/>
                    <a:pt x="192" y="283"/>
                  </a:cubicBezTo>
                  <a:cubicBezTo>
                    <a:pt x="192" y="304"/>
                    <a:pt x="198" y="312"/>
                    <a:pt x="200" y="313"/>
                  </a:cubicBezTo>
                  <a:cubicBezTo>
                    <a:pt x="201" y="312"/>
                    <a:pt x="208" y="306"/>
                    <a:pt x="208" y="2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  <p:sp>
          <p:nvSpPr>
            <p:cNvPr id="64" name="Freeform 249"/>
            <p:cNvSpPr/>
            <p:nvPr/>
          </p:nvSpPr>
          <p:spPr bwMode="auto">
            <a:xfrm>
              <a:off x="3917950" y="5843588"/>
              <a:ext cx="119063" cy="25400"/>
            </a:xfrm>
            <a:custGeom>
              <a:avLst/>
              <a:gdLst>
                <a:gd name="T0" fmla="*/ 145 w 154"/>
                <a:gd name="T1" fmla="*/ 33 h 33"/>
                <a:gd name="T2" fmla="*/ 154 w 154"/>
                <a:gd name="T3" fmla="*/ 23 h 33"/>
                <a:gd name="T4" fmla="*/ 154 w 154"/>
                <a:gd name="T5" fmla="*/ 10 h 33"/>
                <a:gd name="T6" fmla="*/ 145 w 154"/>
                <a:gd name="T7" fmla="*/ 0 h 33"/>
                <a:gd name="T8" fmla="*/ 9 w 154"/>
                <a:gd name="T9" fmla="*/ 0 h 33"/>
                <a:gd name="T10" fmla="*/ 0 w 154"/>
                <a:gd name="T11" fmla="*/ 10 h 33"/>
                <a:gd name="T12" fmla="*/ 0 w 154"/>
                <a:gd name="T13" fmla="*/ 23 h 33"/>
                <a:gd name="T14" fmla="*/ 9 w 154"/>
                <a:gd name="T15" fmla="*/ 33 h 33"/>
                <a:gd name="T16" fmla="*/ 145 w 154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33">
                  <a:moveTo>
                    <a:pt x="145" y="33"/>
                  </a:moveTo>
                  <a:cubicBezTo>
                    <a:pt x="150" y="33"/>
                    <a:pt x="154" y="28"/>
                    <a:pt x="154" y="23"/>
                  </a:cubicBezTo>
                  <a:cubicBezTo>
                    <a:pt x="154" y="10"/>
                    <a:pt x="154" y="10"/>
                    <a:pt x="154" y="10"/>
                  </a:cubicBezTo>
                  <a:cubicBezTo>
                    <a:pt x="154" y="4"/>
                    <a:pt x="150" y="0"/>
                    <a:pt x="14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4" y="33"/>
                    <a:pt x="9" y="33"/>
                  </a:cubicBezTo>
                  <a:lnTo>
                    <a:pt x="145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  <p:sp>
          <p:nvSpPr>
            <p:cNvPr id="65" name="Freeform 250"/>
            <p:cNvSpPr/>
            <p:nvPr/>
          </p:nvSpPr>
          <p:spPr bwMode="auto">
            <a:xfrm>
              <a:off x="3917950" y="5880100"/>
              <a:ext cx="119063" cy="25400"/>
            </a:xfrm>
            <a:custGeom>
              <a:avLst/>
              <a:gdLst>
                <a:gd name="T0" fmla="*/ 145 w 154"/>
                <a:gd name="T1" fmla="*/ 33 h 33"/>
                <a:gd name="T2" fmla="*/ 154 w 154"/>
                <a:gd name="T3" fmla="*/ 23 h 33"/>
                <a:gd name="T4" fmla="*/ 154 w 154"/>
                <a:gd name="T5" fmla="*/ 10 h 33"/>
                <a:gd name="T6" fmla="*/ 145 w 154"/>
                <a:gd name="T7" fmla="*/ 0 h 33"/>
                <a:gd name="T8" fmla="*/ 9 w 154"/>
                <a:gd name="T9" fmla="*/ 0 h 33"/>
                <a:gd name="T10" fmla="*/ 0 w 154"/>
                <a:gd name="T11" fmla="*/ 10 h 33"/>
                <a:gd name="T12" fmla="*/ 0 w 154"/>
                <a:gd name="T13" fmla="*/ 23 h 33"/>
                <a:gd name="T14" fmla="*/ 9 w 154"/>
                <a:gd name="T15" fmla="*/ 33 h 33"/>
                <a:gd name="T16" fmla="*/ 145 w 154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33">
                  <a:moveTo>
                    <a:pt x="145" y="33"/>
                  </a:moveTo>
                  <a:cubicBezTo>
                    <a:pt x="150" y="33"/>
                    <a:pt x="154" y="29"/>
                    <a:pt x="154" y="23"/>
                  </a:cubicBezTo>
                  <a:cubicBezTo>
                    <a:pt x="154" y="10"/>
                    <a:pt x="154" y="10"/>
                    <a:pt x="154" y="10"/>
                  </a:cubicBezTo>
                  <a:cubicBezTo>
                    <a:pt x="154" y="5"/>
                    <a:pt x="150" y="0"/>
                    <a:pt x="14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9"/>
                    <a:pt x="4" y="33"/>
                    <a:pt x="9" y="33"/>
                  </a:cubicBezTo>
                  <a:lnTo>
                    <a:pt x="145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  <p:sp>
          <p:nvSpPr>
            <p:cNvPr id="66" name="Freeform 251"/>
            <p:cNvSpPr/>
            <p:nvPr/>
          </p:nvSpPr>
          <p:spPr bwMode="auto">
            <a:xfrm>
              <a:off x="3917950" y="5916613"/>
              <a:ext cx="119063" cy="25400"/>
            </a:xfrm>
            <a:custGeom>
              <a:avLst/>
              <a:gdLst>
                <a:gd name="T0" fmla="*/ 145 w 154"/>
                <a:gd name="T1" fmla="*/ 33 h 33"/>
                <a:gd name="T2" fmla="*/ 154 w 154"/>
                <a:gd name="T3" fmla="*/ 23 h 33"/>
                <a:gd name="T4" fmla="*/ 154 w 154"/>
                <a:gd name="T5" fmla="*/ 10 h 33"/>
                <a:gd name="T6" fmla="*/ 145 w 154"/>
                <a:gd name="T7" fmla="*/ 0 h 33"/>
                <a:gd name="T8" fmla="*/ 9 w 154"/>
                <a:gd name="T9" fmla="*/ 0 h 33"/>
                <a:gd name="T10" fmla="*/ 0 w 154"/>
                <a:gd name="T11" fmla="*/ 10 h 33"/>
                <a:gd name="T12" fmla="*/ 0 w 154"/>
                <a:gd name="T13" fmla="*/ 23 h 33"/>
                <a:gd name="T14" fmla="*/ 9 w 154"/>
                <a:gd name="T15" fmla="*/ 33 h 33"/>
                <a:gd name="T16" fmla="*/ 145 w 154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33">
                  <a:moveTo>
                    <a:pt x="145" y="33"/>
                  </a:moveTo>
                  <a:cubicBezTo>
                    <a:pt x="150" y="33"/>
                    <a:pt x="154" y="28"/>
                    <a:pt x="154" y="23"/>
                  </a:cubicBezTo>
                  <a:cubicBezTo>
                    <a:pt x="154" y="10"/>
                    <a:pt x="154" y="10"/>
                    <a:pt x="154" y="10"/>
                  </a:cubicBezTo>
                  <a:cubicBezTo>
                    <a:pt x="154" y="4"/>
                    <a:pt x="150" y="0"/>
                    <a:pt x="14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4" y="33"/>
                    <a:pt x="9" y="33"/>
                  </a:cubicBezTo>
                  <a:lnTo>
                    <a:pt x="145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  <p:sp>
          <p:nvSpPr>
            <p:cNvPr id="67" name="Freeform 252"/>
            <p:cNvSpPr/>
            <p:nvPr/>
          </p:nvSpPr>
          <p:spPr bwMode="auto">
            <a:xfrm>
              <a:off x="3943350" y="5953125"/>
              <a:ext cx="68263" cy="22225"/>
            </a:xfrm>
            <a:custGeom>
              <a:avLst/>
              <a:gdLst>
                <a:gd name="T0" fmla="*/ 0 w 90"/>
                <a:gd name="T1" fmla="*/ 0 h 29"/>
                <a:gd name="T2" fmla="*/ 45 w 90"/>
                <a:gd name="T3" fmla="*/ 29 h 29"/>
                <a:gd name="T4" fmla="*/ 90 w 90"/>
                <a:gd name="T5" fmla="*/ 0 h 29"/>
                <a:gd name="T6" fmla="*/ 0 w 90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29">
                  <a:moveTo>
                    <a:pt x="0" y="0"/>
                  </a:moveTo>
                  <a:cubicBezTo>
                    <a:pt x="9" y="17"/>
                    <a:pt x="26" y="29"/>
                    <a:pt x="45" y="29"/>
                  </a:cubicBezTo>
                  <a:cubicBezTo>
                    <a:pt x="65" y="29"/>
                    <a:pt x="82" y="17"/>
                    <a:pt x="9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61967" y="2617997"/>
            <a:ext cx="8420067" cy="152984"/>
            <a:chOff x="129776" y="2617996"/>
            <a:chExt cx="8420067" cy="197313"/>
          </a:xfrm>
        </p:grpSpPr>
        <p:sp>
          <p:nvSpPr>
            <p:cNvPr id="3" name="矩形 2"/>
            <p:cNvSpPr/>
            <p:nvPr/>
          </p:nvSpPr>
          <p:spPr>
            <a:xfrm>
              <a:off x="129776" y="2617996"/>
              <a:ext cx="1688392" cy="19731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1812695" y="2617996"/>
              <a:ext cx="1688392" cy="19731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3495614" y="2617996"/>
              <a:ext cx="1688392" cy="19731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5178533" y="2617996"/>
              <a:ext cx="1688392" cy="19731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6861451" y="2617996"/>
              <a:ext cx="1688392" cy="19731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2400" b="1" dirty="0">
                <a:latin typeface="Poppins" pitchFamily="2" charset="77"/>
                <a:cs typeface="Poppins" pitchFamily="2" charset="77"/>
              </a:rPr>
              <a:t>Manage the worksheets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BA1737-26B2-47E1-94E6-9E8A0881D0D8}"/>
              </a:ext>
            </a:extLst>
          </p:cNvPr>
          <p:cNvCxnSpPr>
            <a:cxnSpLocks/>
          </p:cNvCxnSpPr>
          <p:nvPr/>
        </p:nvCxnSpPr>
        <p:spPr>
          <a:xfrm>
            <a:off x="678108" y="3862406"/>
            <a:ext cx="7787786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E5A1297-0287-4590-9FB9-7F3A631EACA2}"/>
              </a:ext>
            </a:extLst>
          </p:cNvPr>
          <p:cNvSpPr/>
          <p:nvPr/>
        </p:nvSpPr>
        <p:spPr>
          <a:xfrm rot="18900000">
            <a:off x="969813" y="3689649"/>
            <a:ext cx="324036" cy="324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CDC5EC-49E4-45D3-B5AD-722F281E95A9}"/>
              </a:ext>
            </a:extLst>
          </p:cNvPr>
          <p:cNvSpPr/>
          <p:nvPr/>
        </p:nvSpPr>
        <p:spPr>
          <a:xfrm>
            <a:off x="1054937" y="3776211"/>
            <a:ext cx="150912" cy="1509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DEDF2E-9E6C-4F21-A453-CDC23AA147B3}"/>
              </a:ext>
            </a:extLst>
          </p:cNvPr>
          <p:cNvSpPr/>
          <p:nvPr/>
        </p:nvSpPr>
        <p:spPr>
          <a:xfrm rot="18900000">
            <a:off x="2687837" y="3689649"/>
            <a:ext cx="324036" cy="324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E6FA25-65B3-420D-A130-9D75ADFFF652}"/>
              </a:ext>
            </a:extLst>
          </p:cNvPr>
          <p:cNvSpPr/>
          <p:nvPr/>
        </p:nvSpPr>
        <p:spPr>
          <a:xfrm>
            <a:off x="2772961" y="3776211"/>
            <a:ext cx="150912" cy="1509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A15BF5D-805B-42FC-B94C-AE963FB34467}"/>
              </a:ext>
            </a:extLst>
          </p:cNvPr>
          <p:cNvSpPr/>
          <p:nvPr/>
        </p:nvSpPr>
        <p:spPr>
          <a:xfrm rot="18900000">
            <a:off x="4405860" y="3689649"/>
            <a:ext cx="324036" cy="3240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989E99A-56E0-4BAC-8664-3FB87934CF36}"/>
              </a:ext>
            </a:extLst>
          </p:cNvPr>
          <p:cNvSpPr/>
          <p:nvPr/>
        </p:nvSpPr>
        <p:spPr>
          <a:xfrm>
            <a:off x="4490984" y="3776211"/>
            <a:ext cx="150912" cy="1509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610108-9811-4D95-9C85-158323661C89}"/>
              </a:ext>
            </a:extLst>
          </p:cNvPr>
          <p:cNvSpPr/>
          <p:nvPr/>
        </p:nvSpPr>
        <p:spPr>
          <a:xfrm rot="18900000">
            <a:off x="6123884" y="3689649"/>
            <a:ext cx="324036" cy="3240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96E3AAD-AFC5-4927-BCDB-B1DD217E5EE9}"/>
              </a:ext>
            </a:extLst>
          </p:cNvPr>
          <p:cNvSpPr/>
          <p:nvPr/>
        </p:nvSpPr>
        <p:spPr>
          <a:xfrm>
            <a:off x="6209008" y="3776211"/>
            <a:ext cx="150912" cy="1509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E2AFDF-4A91-4984-B6C3-AA4D10912F94}"/>
              </a:ext>
            </a:extLst>
          </p:cNvPr>
          <p:cNvSpPr/>
          <p:nvPr/>
        </p:nvSpPr>
        <p:spPr>
          <a:xfrm rot="18900000">
            <a:off x="7841907" y="3689649"/>
            <a:ext cx="324036" cy="32403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BE97DF5-9676-49E0-B12F-7169B975D84C}"/>
              </a:ext>
            </a:extLst>
          </p:cNvPr>
          <p:cNvSpPr/>
          <p:nvPr/>
        </p:nvSpPr>
        <p:spPr>
          <a:xfrm>
            <a:off x="7927031" y="3776211"/>
            <a:ext cx="150912" cy="1509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ounded Rectangle 51">
            <a:extLst>
              <a:ext uri="{FF2B5EF4-FFF2-40B4-BE49-F238E27FC236}">
                <a16:creationId xmlns:a16="http://schemas.microsoft.com/office/drawing/2014/main" id="{8F5BA0AF-A72E-4256-BE4D-8FBDB152EE59}"/>
              </a:ext>
            </a:extLst>
          </p:cNvPr>
          <p:cNvSpPr/>
          <p:nvPr/>
        </p:nvSpPr>
        <p:spPr>
          <a:xfrm>
            <a:off x="1115962" y="3196675"/>
            <a:ext cx="1620000" cy="81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4B8375-83D4-4464-8546-55C67D53BC14}"/>
              </a:ext>
            </a:extLst>
          </p:cNvPr>
          <p:cNvSpPr txBox="1"/>
          <p:nvPr/>
        </p:nvSpPr>
        <p:spPr>
          <a:xfrm>
            <a:off x="1183813" y="1830138"/>
            <a:ext cx="118230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Add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latin typeface="Poppins" pitchFamily="2" charset="77"/>
              <a:cs typeface="Poppins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Poppins" pitchFamily="2" charset="77"/>
                <a:cs typeface="Poppins" pitchFamily="2" charset="77"/>
              </a:rPr>
              <a:t>Click the button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Poppins" pitchFamily="2" charset="77"/>
                <a:cs typeface="Poppins" pitchFamily="2" charset="77"/>
              </a:rPr>
              <a:t>Worksheet-&gt; new worksheet</a:t>
            </a:r>
          </a:p>
          <a:p>
            <a:endParaRPr lang="en-US" sz="800" dirty="0">
              <a:latin typeface="Poppins" pitchFamily="2" charset="77"/>
              <a:cs typeface="Poppins" pitchFamily="2" charset="77"/>
            </a:endParaRPr>
          </a:p>
          <a:p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Duplicate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latin typeface="Poppins" pitchFamily="2" charset="77"/>
              <a:cs typeface="Poppins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Poppins" pitchFamily="2" charset="77"/>
                <a:cs typeface="Poppins" pitchFamily="2" charset="77"/>
              </a:rPr>
              <a:t>sheets not connected</a:t>
            </a:r>
          </a:p>
          <a:p>
            <a:endParaRPr lang="en-US" sz="8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945E63C-3072-4DFA-BA98-CBEE79C550C3}"/>
              </a:ext>
            </a:extLst>
          </p:cNvPr>
          <p:cNvCxnSpPr/>
          <p:nvPr/>
        </p:nvCxnSpPr>
        <p:spPr>
          <a:xfrm>
            <a:off x="1115963" y="1902898"/>
            <a:ext cx="7508" cy="113521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52">
            <a:extLst>
              <a:ext uri="{FF2B5EF4-FFF2-40B4-BE49-F238E27FC236}">
                <a16:creationId xmlns:a16="http://schemas.microsoft.com/office/drawing/2014/main" id="{836CD8EE-67E0-426F-87B1-1CEC08693D16}"/>
              </a:ext>
            </a:extLst>
          </p:cNvPr>
          <p:cNvSpPr/>
          <p:nvPr/>
        </p:nvSpPr>
        <p:spPr>
          <a:xfrm>
            <a:off x="2830743" y="3044924"/>
            <a:ext cx="1620000" cy="81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C55FB7-65A7-49E5-8854-514B42525A3F}"/>
              </a:ext>
            </a:extLst>
          </p:cNvPr>
          <p:cNvSpPr txBox="1"/>
          <p:nvPr/>
        </p:nvSpPr>
        <p:spPr>
          <a:xfrm>
            <a:off x="2954148" y="1789179"/>
            <a:ext cx="118230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Rename </a:t>
            </a:r>
          </a:p>
          <a:p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US" sz="1000" b="1" dirty="0">
                <a:latin typeface="Poppins" pitchFamily="2" charset="77"/>
                <a:cs typeface="Poppins" pitchFamily="2" charset="77"/>
              </a:rPr>
              <a:t>Reorder</a:t>
            </a:r>
          </a:p>
          <a:p>
            <a:endParaRPr lang="en-US" sz="1000" b="1" dirty="0">
              <a:latin typeface="Poppins" pitchFamily="2" charset="77"/>
              <a:cs typeface="Poppins" pitchFamily="2" charset="77"/>
            </a:endParaRPr>
          </a:p>
          <a:p>
            <a:r>
              <a:rPr lang="en-US" sz="1000" b="1" dirty="0">
                <a:latin typeface="Poppins" pitchFamily="2" charset="77"/>
                <a:cs typeface="Poppins" pitchFamily="2" charset="77"/>
              </a:rPr>
              <a:t>Clear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314678-9DF4-48F2-8A24-A4D7A50D3AE0}"/>
              </a:ext>
            </a:extLst>
          </p:cNvPr>
          <p:cNvCxnSpPr/>
          <p:nvPr/>
        </p:nvCxnSpPr>
        <p:spPr>
          <a:xfrm>
            <a:off x="2830744" y="1752087"/>
            <a:ext cx="7508" cy="113521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53">
            <a:extLst>
              <a:ext uri="{FF2B5EF4-FFF2-40B4-BE49-F238E27FC236}">
                <a16:creationId xmlns:a16="http://schemas.microsoft.com/office/drawing/2014/main" id="{40B45065-DEAA-44FA-BF2B-442E31E2AB1B}"/>
              </a:ext>
            </a:extLst>
          </p:cNvPr>
          <p:cNvSpPr/>
          <p:nvPr/>
        </p:nvSpPr>
        <p:spPr>
          <a:xfrm>
            <a:off x="4545524" y="2890814"/>
            <a:ext cx="1620000" cy="81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891F37-9056-45DE-8417-329E771A3C7E}"/>
              </a:ext>
            </a:extLst>
          </p:cNvPr>
          <p:cNvGrpSpPr/>
          <p:nvPr/>
        </p:nvGrpSpPr>
        <p:grpSpPr>
          <a:xfrm>
            <a:off x="4610847" y="1634378"/>
            <a:ext cx="1205543" cy="1384995"/>
            <a:chOff x="1704484" y="1766707"/>
            <a:chExt cx="1038452" cy="184665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55FA7FF-3EC2-4FFF-BDD0-1F77974A36BF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latin typeface="Poppins" pitchFamily="2" charset="77"/>
                  <a:cs typeface="Poppins" pitchFamily="2" charset="77"/>
                </a:rPr>
                <a:t>right click then delete (no warning)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latin typeface="Poppins" pitchFamily="2" charset="77"/>
                  <a:cs typeface="Poppins" pitchFamily="2" charset="77"/>
                </a:rPr>
                <a:t>we can revert by click control/</a:t>
              </a:r>
              <a:r>
                <a:rPr lang="en-US" sz="800" dirty="0" err="1">
                  <a:latin typeface="Poppins" pitchFamily="2" charset="77"/>
                  <a:cs typeface="Poppins" pitchFamily="2" charset="77"/>
                </a:rPr>
                <a:t>cmd</a:t>
              </a:r>
              <a:r>
                <a:rPr lang="en-US" sz="800" dirty="0">
                  <a:latin typeface="Poppins" pitchFamily="2" charset="77"/>
                  <a:cs typeface="Poppins" pitchFamily="2" charset="77"/>
                </a:rPr>
                <a:t> Z</a:t>
              </a:r>
            </a:p>
            <a:p>
              <a:endParaRPr lang="en-US" sz="800" dirty="0"/>
            </a:p>
            <a:p>
              <a:endParaRPr lang="en-US" sz="800" dirty="0"/>
            </a:p>
            <a:p>
              <a:endParaRPr lang="en-US" sz="8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457FA7F-9CAD-4D59-9ACA-C35846779648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38555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en-US" sz="1000" b="1" dirty="0">
                  <a:latin typeface="Poppins" pitchFamily="2" charset="77"/>
                  <a:cs typeface="Poppins" pitchFamily="2" charset="77"/>
                </a:rPr>
                <a:t>Delete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110DDC-E9A4-4561-A4A9-DF8A1B8259D4}"/>
              </a:ext>
            </a:extLst>
          </p:cNvPr>
          <p:cNvCxnSpPr/>
          <p:nvPr/>
        </p:nvCxnSpPr>
        <p:spPr>
          <a:xfrm>
            <a:off x="4545526" y="1598915"/>
            <a:ext cx="7508" cy="113521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54">
            <a:extLst>
              <a:ext uri="{FF2B5EF4-FFF2-40B4-BE49-F238E27FC236}">
                <a16:creationId xmlns:a16="http://schemas.microsoft.com/office/drawing/2014/main" id="{F5023ADE-B1B0-4222-868B-BA3B33191A46}"/>
              </a:ext>
            </a:extLst>
          </p:cNvPr>
          <p:cNvSpPr/>
          <p:nvPr/>
        </p:nvSpPr>
        <p:spPr>
          <a:xfrm>
            <a:off x="6260306" y="2734347"/>
            <a:ext cx="1620000" cy="81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C50CAD3-614D-4A7E-BB22-02333AB0A545}"/>
              </a:ext>
            </a:extLst>
          </p:cNvPr>
          <p:cNvGrpSpPr/>
          <p:nvPr/>
        </p:nvGrpSpPr>
        <p:grpSpPr>
          <a:xfrm>
            <a:off x="6325629" y="1487545"/>
            <a:ext cx="1188587" cy="786700"/>
            <a:chOff x="1704484" y="1766707"/>
            <a:chExt cx="1023846" cy="10489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826265D-10D1-4C16-B59F-C069B3E076F7}"/>
                </a:ext>
              </a:extLst>
            </p:cNvPr>
            <p:cNvSpPr txBox="1"/>
            <p:nvPr/>
          </p:nvSpPr>
          <p:spPr>
            <a:xfrm>
              <a:off x="1709898" y="2528381"/>
              <a:ext cx="1018432" cy="28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latin typeface="Poppins" pitchFamily="2" charset="77"/>
                  <a:cs typeface="Poppins" pitchFamily="2" charset="77"/>
                </a:rPr>
                <a:t>none is default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9997F02-0337-4E08-8839-1E5F78FDFD58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738663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en-US" sz="1000" b="1" dirty="0">
                  <a:latin typeface="Poppins" pitchFamily="2" charset="77"/>
                  <a:cs typeface="Poppins" pitchFamily="2" charset="77"/>
                </a:rPr>
                <a:t>Change worksheet tab color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DEEA21C-F499-485A-943E-0B75AF6DA277}"/>
              </a:ext>
            </a:extLst>
          </p:cNvPr>
          <p:cNvCxnSpPr/>
          <p:nvPr/>
        </p:nvCxnSpPr>
        <p:spPr>
          <a:xfrm>
            <a:off x="6260308" y="1462390"/>
            <a:ext cx="7508" cy="113521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1649050" y="503675"/>
            <a:ext cx="5845800" cy="29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01600" indent="0">
              <a:buNone/>
            </a:pPr>
            <a:r>
              <a:rPr lang="en-US" sz="2400" b="1" i="0" dirty="0">
                <a:latin typeface="Poppins" pitchFamily="2" charset="77"/>
                <a:cs typeface="Poppins" pitchFamily="2" charset="77"/>
              </a:rPr>
              <a:t>Show/Hide worksheet’s elements</a:t>
            </a:r>
          </a:p>
          <a:p>
            <a:pPr>
              <a:buFont typeface="Wingdings" pitchFamily="2" charset="2"/>
              <a:buChar char="Ø"/>
            </a:pPr>
            <a:r>
              <a:rPr lang="en-US" sz="1000" i="0" dirty="0">
                <a:latin typeface="Poppins" pitchFamily="2" charset="77"/>
                <a:cs typeface="Poppins" pitchFamily="2" charset="77"/>
              </a:rPr>
              <a:t>Show/Hide navigation pane</a:t>
            </a:r>
          </a:p>
          <a:p>
            <a:pPr>
              <a:buFont typeface="Wingdings" pitchFamily="2" charset="2"/>
              <a:buChar char="Ø"/>
            </a:pPr>
            <a:r>
              <a:rPr lang="en-US" sz="1000" i="0" dirty="0">
                <a:latin typeface="Poppins" pitchFamily="2" charset="77"/>
                <a:cs typeface="Poppins" pitchFamily="2" charset="77"/>
              </a:rPr>
              <a:t>Show/Hide all the cards</a:t>
            </a:r>
          </a:p>
          <a:p>
            <a:pPr>
              <a:buFont typeface="Wingdings" pitchFamily="2" charset="2"/>
              <a:buChar char="Ø"/>
            </a:pPr>
            <a:r>
              <a:rPr lang="en-US" sz="1000" i="0" dirty="0">
                <a:latin typeface="Poppins" pitchFamily="2" charset="77"/>
                <a:cs typeface="Poppins" pitchFamily="2" charset="77"/>
              </a:rPr>
              <a:t>Show/Hide columns and rows</a:t>
            </a:r>
          </a:p>
          <a:p>
            <a:pPr>
              <a:buFont typeface="Wingdings" pitchFamily="2" charset="2"/>
              <a:buChar char="Ø"/>
            </a:pPr>
            <a:r>
              <a:rPr lang="en-US" sz="1000" i="0" dirty="0">
                <a:latin typeface="Poppins" pitchFamily="2" charset="77"/>
                <a:cs typeface="Poppins" pitchFamily="2" charset="77"/>
              </a:rPr>
              <a:t>Show/Hide title, caption and summary cards</a:t>
            </a:r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3206646" y="2767351"/>
            <a:ext cx="949325" cy="1155700"/>
            <a:chOff x="3178461" y="3124342"/>
            <a:chExt cx="949325" cy="1155700"/>
          </a:xfrm>
        </p:grpSpPr>
        <p:sp>
          <p:nvSpPr>
            <p:cNvPr id="4" name="Freeform 7"/>
            <p:cNvSpPr/>
            <p:nvPr/>
          </p:nvSpPr>
          <p:spPr bwMode="auto">
            <a:xfrm>
              <a:off x="3178461" y="3124342"/>
              <a:ext cx="949325" cy="1155700"/>
            </a:xfrm>
            <a:custGeom>
              <a:avLst/>
              <a:gdLst>
                <a:gd name="T0" fmla="*/ 389 w 573"/>
                <a:gd name="T1" fmla="*/ 198 h 697"/>
                <a:gd name="T2" fmla="*/ 487 w 573"/>
                <a:gd name="T3" fmla="*/ 194 h 697"/>
                <a:gd name="T4" fmla="*/ 436 w 573"/>
                <a:gd name="T5" fmla="*/ 277 h 697"/>
                <a:gd name="T6" fmla="*/ 573 w 573"/>
                <a:gd name="T7" fmla="*/ 404 h 697"/>
                <a:gd name="T8" fmla="*/ 394 w 573"/>
                <a:gd name="T9" fmla="*/ 697 h 697"/>
                <a:gd name="T10" fmla="*/ 0 w 573"/>
                <a:gd name="T11" fmla="*/ 3 h 697"/>
                <a:gd name="T12" fmla="*/ 344 w 573"/>
                <a:gd name="T13" fmla="*/ 0 h 697"/>
                <a:gd name="T14" fmla="*/ 389 w 573"/>
                <a:gd name="T15" fmla="*/ 198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3" h="697">
                  <a:moveTo>
                    <a:pt x="389" y="198"/>
                  </a:moveTo>
                  <a:cubicBezTo>
                    <a:pt x="487" y="194"/>
                    <a:pt x="487" y="194"/>
                    <a:pt x="487" y="194"/>
                  </a:cubicBezTo>
                  <a:cubicBezTo>
                    <a:pt x="436" y="277"/>
                    <a:pt x="436" y="277"/>
                    <a:pt x="436" y="277"/>
                  </a:cubicBezTo>
                  <a:cubicBezTo>
                    <a:pt x="473" y="328"/>
                    <a:pt x="520" y="371"/>
                    <a:pt x="573" y="404"/>
                  </a:cubicBezTo>
                  <a:cubicBezTo>
                    <a:pt x="394" y="697"/>
                    <a:pt x="394" y="697"/>
                    <a:pt x="394" y="697"/>
                  </a:cubicBezTo>
                  <a:cubicBezTo>
                    <a:pt x="152" y="549"/>
                    <a:pt x="3" y="287"/>
                    <a:pt x="0" y="3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345" y="71"/>
                    <a:pt x="361" y="138"/>
                    <a:pt x="389" y="198"/>
                  </a:cubicBezTo>
                  <a:close/>
                </a:path>
              </a:pathLst>
            </a:custGeom>
            <a:solidFill>
              <a:srgbClr val="0BB3C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Group 12"/>
            <p:cNvGrpSpPr>
              <a:grpSpLocks noChangeAspect="1"/>
            </p:cNvGrpSpPr>
            <p:nvPr/>
          </p:nvGrpSpPr>
          <p:grpSpPr>
            <a:xfrm>
              <a:off x="3500701" y="3533708"/>
              <a:ext cx="216000" cy="175766"/>
              <a:chOff x="1550139" y="1314466"/>
              <a:chExt cx="509139" cy="414300"/>
            </a:xfrm>
            <a:solidFill>
              <a:schemeClr val="bg1"/>
            </a:solidFill>
          </p:grpSpPr>
          <p:sp>
            <p:nvSpPr>
              <p:cNvPr id="9" name="Freeform 5"/>
              <p:cNvSpPr>
                <a:spLocks noEditPoints="1"/>
              </p:cNvSpPr>
              <p:nvPr/>
            </p:nvSpPr>
            <p:spPr bwMode="auto">
              <a:xfrm>
                <a:off x="1550139" y="1314466"/>
                <a:ext cx="509139" cy="414300"/>
              </a:xfrm>
              <a:custGeom>
                <a:avLst/>
                <a:gdLst>
                  <a:gd name="T0" fmla="*/ 78 w 153"/>
                  <a:gd name="T1" fmla="*/ 0 h 125"/>
                  <a:gd name="T2" fmla="*/ 0 w 153"/>
                  <a:gd name="T3" fmla="*/ 69 h 125"/>
                  <a:gd name="T4" fmla="*/ 15 w 153"/>
                  <a:gd name="T5" fmla="*/ 69 h 125"/>
                  <a:gd name="T6" fmla="*/ 21 w 153"/>
                  <a:gd name="T7" fmla="*/ 64 h 125"/>
                  <a:gd name="T8" fmla="*/ 21 w 153"/>
                  <a:gd name="T9" fmla="*/ 121 h 125"/>
                  <a:gd name="T10" fmla="*/ 24 w 153"/>
                  <a:gd name="T11" fmla="*/ 125 h 125"/>
                  <a:gd name="T12" fmla="*/ 62 w 153"/>
                  <a:gd name="T13" fmla="*/ 125 h 125"/>
                  <a:gd name="T14" fmla="*/ 63 w 153"/>
                  <a:gd name="T15" fmla="*/ 93 h 125"/>
                  <a:gd name="T16" fmla="*/ 67 w 153"/>
                  <a:gd name="T17" fmla="*/ 88 h 125"/>
                  <a:gd name="T18" fmla="*/ 83 w 153"/>
                  <a:gd name="T19" fmla="*/ 88 h 125"/>
                  <a:gd name="T20" fmla="*/ 89 w 153"/>
                  <a:gd name="T21" fmla="*/ 93 h 125"/>
                  <a:gd name="T22" fmla="*/ 89 w 153"/>
                  <a:gd name="T23" fmla="*/ 125 h 125"/>
                  <a:gd name="T24" fmla="*/ 126 w 153"/>
                  <a:gd name="T25" fmla="*/ 125 h 125"/>
                  <a:gd name="T26" fmla="*/ 130 w 153"/>
                  <a:gd name="T27" fmla="*/ 120 h 125"/>
                  <a:gd name="T28" fmla="*/ 130 w 153"/>
                  <a:gd name="T29" fmla="*/ 63 h 125"/>
                  <a:gd name="T30" fmla="*/ 136 w 153"/>
                  <a:gd name="T31" fmla="*/ 69 h 125"/>
                  <a:gd name="T32" fmla="*/ 153 w 153"/>
                  <a:gd name="T33" fmla="*/ 69 h 125"/>
                  <a:gd name="T34" fmla="*/ 78 w 153"/>
                  <a:gd name="T35" fmla="*/ 0 h 125"/>
                  <a:gd name="T36" fmla="*/ 76 w 153"/>
                  <a:gd name="T37" fmla="*/ 76 h 125"/>
                  <a:gd name="T38" fmla="*/ 60 w 153"/>
                  <a:gd name="T39" fmla="*/ 60 h 125"/>
                  <a:gd name="T40" fmla="*/ 76 w 153"/>
                  <a:gd name="T41" fmla="*/ 43 h 125"/>
                  <a:gd name="T42" fmla="*/ 92 w 153"/>
                  <a:gd name="T43" fmla="*/ 60 h 125"/>
                  <a:gd name="T44" fmla="*/ 76 w 153"/>
                  <a:gd name="T45" fmla="*/ 76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3" h="125">
                    <a:moveTo>
                      <a:pt x="78" y="0"/>
                    </a:move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5" y="78"/>
                      <a:pt x="15" y="69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1" y="121"/>
                      <a:pt x="21" y="125"/>
                      <a:pt x="24" y="125"/>
                    </a:cubicBezTo>
                    <a:cubicBezTo>
                      <a:pt x="28" y="125"/>
                      <a:pt x="62" y="125"/>
                      <a:pt x="62" y="125"/>
                    </a:cubicBezTo>
                    <a:cubicBezTo>
                      <a:pt x="63" y="93"/>
                      <a:pt x="63" y="93"/>
                      <a:pt x="63" y="93"/>
                    </a:cubicBezTo>
                    <a:cubicBezTo>
                      <a:pt x="63" y="93"/>
                      <a:pt x="62" y="88"/>
                      <a:pt x="67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9" y="88"/>
                      <a:pt x="89" y="93"/>
                      <a:pt x="89" y="93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89" y="125"/>
                      <a:pt x="121" y="125"/>
                      <a:pt x="126" y="125"/>
                    </a:cubicBezTo>
                    <a:cubicBezTo>
                      <a:pt x="131" y="125"/>
                      <a:pt x="130" y="120"/>
                      <a:pt x="130" y="120"/>
                    </a:cubicBezTo>
                    <a:cubicBezTo>
                      <a:pt x="130" y="63"/>
                      <a:pt x="130" y="63"/>
                      <a:pt x="130" y="63"/>
                    </a:cubicBezTo>
                    <a:cubicBezTo>
                      <a:pt x="136" y="69"/>
                      <a:pt x="136" y="69"/>
                      <a:pt x="136" y="69"/>
                    </a:cubicBezTo>
                    <a:cubicBezTo>
                      <a:pt x="148" y="77"/>
                      <a:pt x="153" y="69"/>
                      <a:pt x="153" y="69"/>
                    </a:cubicBezTo>
                    <a:lnTo>
                      <a:pt x="78" y="0"/>
                    </a:lnTo>
                    <a:close/>
                    <a:moveTo>
                      <a:pt x="76" y="76"/>
                    </a:moveTo>
                    <a:cubicBezTo>
                      <a:pt x="67" y="76"/>
                      <a:pt x="60" y="69"/>
                      <a:pt x="60" y="60"/>
                    </a:cubicBezTo>
                    <a:cubicBezTo>
                      <a:pt x="60" y="50"/>
                      <a:pt x="67" y="43"/>
                      <a:pt x="76" y="43"/>
                    </a:cubicBezTo>
                    <a:cubicBezTo>
                      <a:pt x="85" y="43"/>
                      <a:pt x="92" y="50"/>
                      <a:pt x="92" y="60"/>
                    </a:cubicBezTo>
                    <a:cubicBezTo>
                      <a:pt x="92" y="69"/>
                      <a:pt x="85" y="76"/>
                      <a:pt x="7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Freeform 6"/>
              <p:cNvSpPr/>
              <p:nvPr/>
            </p:nvSpPr>
            <p:spPr bwMode="auto">
              <a:xfrm>
                <a:off x="1949464" y="1366877"/>
                <a:ext cx="49916" cy="102328"/>
              </a:xfrm>
              <a:custGeom>
                <a:avLst/>
                <a:gdLst>
                  <a:gd name="T0" fmla="*/ 20 w 20"/>
                  <a:gd name="T1" fmla="*/ 41 h 41"/>
                  <a:gd name="T2" fmla="*/ 20 w 20"/>
                  <a:gd name="T3" fmla="*/ 0 h 41"/>
                  <a:gd name="T4" fmla="*/ 0 w 20"/>
                  <a:gd name="T5" fmla="*/ 0 h 41"/>
                  <a:gd name="T6" fmla="*/ 0 w 20"/>
                  <a:gd name="T7" fmla="*/ 24 h 41"/>
                  <a:gd name="T8" fmla="*/ 20 w 20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1">
                    <a:moveTo>
                      <a:pt x="20" y="41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2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Oval 7"/>
              <p:cNvSpPr>
                <a:spLocks noChangeArrowheads="1"/>
              </p:cNvSpPr>
              <p:nvPr/>
            </p:nvSpPr>
            <p:spPr bwMode="auto">
              <a:xfrm>
                <a:off x="1777255" y="1484179"/>
                <a:ext cx="52412" cy="5490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4983057" y="1594188"/>
            <a:ext cx="950913" cy="1155700"/>
            <a:chOff x="4954873" y="1951179"/>
            <a:chExt cx="950913" cy="1155700"/>
          </a:xfrm>
        </p:grpSpPr>
        <p:sp>
          <p:nvSpPr>
            <p:cNvPr id="7" name="Freeform 10"/>
            <p:cNvSpPr/>
            <p:nvPr/>
          </p:nvSpPr>
          <p:spPr bwMode="auto">
            <a:xfrm>
              <a:off x="4954873" y="1951179"/>
              <a:ext cx="950913" cy="1155700"/>
            </a:xfrm>
            <a:custGeom>
              <a:avLst/>
              <a:gdLst>
                <a:gd name="T0" fmla="*/ 0 w 574"/>
                <a:gd name="T1" fmla="*/ 293 h 697"/>
                <a:gd name="T2" fmla="*/ 178 w 574"/>
                <a:gd name="T3" fmla="*/ 0 h 697"/>
                <a:gd name="T4" fmla="*/ 574 w 574"/>
                <a:gd name="T5" fmla="*/ 692 h 697"/>
                <a:gd name="T6" fmla="*/ 231 w 574"/>
                <a:gd name="T7" fmla="*/ 697 h 697"/>
                <a:gd name="T8" fmla="*/ 190 w 574"/>
                <a:gd name="T9" fmla="*/ 508 h 697"/>
                <a:gd name="T10" fmla="*/ 91 w 574"/>
                <a:gd name="T11" fmla="*/ 511 h 697"/>
                <a:gd name="T12" fmla="*/ 144 w 574"/>
                <a:gd name="T13" fmla="*/ 428 h 697"/>
                <a:gd name="T14" fmla="*/ 0 w 574"/>
                <a:gd name="T15" fmla="*/ 293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4" h="697">
                  <a:moveTo>
                    <a:pt x="0" y="293"/>
                  </a:moveTo>
                  <a:cubicBezTo>
                    <a:pt x="178" y="0"/>
                    <a:pt x="178" y="0"/>
                    <a:pt x="178" y="0"/>
                  </a:cubicBezTo>
                  <a:cubicBezTo>
                    <a:pt x="421" y="147"/>
                    <a:pt x="571" y="409"/>
                    <a:pt x="574" y="692"/>
                  </a:cubicBezTo>
                  <a:cubicBezTo>
                    <a:pt x="231" y="697"/>
                    <a:pt x="231" y="697"/>
                    <a:pt x="231" y="697"/>
                  </a:cubicBezTo>
                  <a:cubicBezTo>
                    <a:pt x="230" y="630"/>
                    <a:pt x="215" y="566"/>
                    <a:pt x="190" y="508"/>
                  </a:cubicBezTo>
                  <a:cubicBezTo>
                    <a:pt x="91" y="511"/>
                    <a:pt x="91" y="511"/>
                    <a:pt x="91" y="511"/>
                  </a:cubicBezTo>
                  <a:cubicBezTo>
                    <a:pt x="144" y="428"/>
                    <a:pt x="144" y="428"/>
                    <a:pt x="144" y="428"/>
                  </a:cubicBezTo>
                  <a:cubicBezTo>
                    <a:pt x="106" y="374"/>
                    <a:pt x="57" y="328"/>
                    <a:pt x="0" y="29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34"/>
            <p:cNvSpPr>
              <a:spLocks noChangeAspect="1"/>
            </p:cNvSpPr>
            <p:nvPr/>
          </p:nvSpPr>
          <p:spPr bwMode="auto">
            <a:xfrm>
              <a:off x="5346825" y="2526142"/>
              <a:ext cx="216000" cy="190940"/>
            </a:xfrm>
            <a:custGeom>
              <a:avLst/>
              <a:gdLst>
                <a:gd name="T0" fmla="*/ 136 w 136"/>
                <a:gd name="T1" fmla="*/ 48 h 120"/>
                <a:gd name="T2" fmla="*/ 68 w 136"/>
                <a:gd name="T3" fmla="*/ 0 h 120"/>
                <a:gd name="T4" fmla="*/ 0 w 136"/>
                <a:gd name="T5" fmla="*/ 48 h 120"/>
                <a:gd name="T6" fmla="*/ 37 w 136"/>
                <a:gd name="T7" fmla="*/ 91 h 120"/>
                <a:gd name="T8" fmla="*/ 22 w 136"/>
                <a:gd name="T9" fmla="*/ 120 h 120"/>
                <a:gd name="T10" fmla="*/ 73 w 136"/>
                <a:gd name="T11" fmla="*/ 96 h 120"/>
                <a:gd name="T12" fmla="*/ 136 w 136"/>
                <a:gd name="T13" fmla="*/ 4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20">
                  <a:moveTo>
                    <a:pt x="136" y="48"/>
                  </a:moveTo>
                  <a:cubicBezTo>
                    <a:pt x="136" y="22"/>
                    <a:pt x="106" y="0"/>
                    <a:pt x="68" y="0"/>
                  </a:cubicBezTo>
                  <a:cubicBezTo>
                    <a:pt x="31" y="0"/>
                    <a:pt x="0" y="22"/>
                    <a:pt x="0" y="48"/>
                  </a:cubicBezTo>
                  <a:cubicBezTo>
                    <a:pt x="0" y="67"/>
                    <a:pt x="15" y="83"/>
                    <a:pt x="37" y="91"/>
                  </a:cubicBezTo>
                  <a:cubicBezTo>
                    <a:pt x="38" y="96"/>
                    <a:pt x="37" y="106"/>
                    <a:pt x="22" y="120"/>
                  </a:cubicBezTo>
                  <a:cubicBezTo>
                    <a:pt x="22" y="120"/>
                    <a:pt x="54" y="111"/>
                    <a:pt x="73" y="96"/>
                  </a:cubicBezTo>
                  <a:cubicBezTo>
                    <a:pt x="108" y="94"/>
                    <a:pt x="136" y="73"/>
                    <a:pt x="136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898795" y="3407113"/>
            <a:ext cx="1322388" cy="776288"/>
            <a:chOff x="3870611" y="3764104"/>
            <a:chExt cx="1322388" cy="776288"/>
          </a:xfrm>
        </p:grpSpPr>
        <p:sp>
          <p:nvSpPr>
            <p:cNvPr id="3" name="Freeform 6"/>
            <p:cNvSpPr/>
            <p:nvPr/>
          </p:nvSpPr>
          <p:spPr bwMode="auto">
            <a:xfrm>
              <a:off x="3870611" y="3764104"/>
              <a:ext cx="1322388" cy="776288"/>
            </a:xfrm>
            <a:custGeom>
              <a:avLst/>
              <a:gdLst>
                <a:gd name="T0" fmla="*/ 359 w 798"/>
                <a:gd name="T1" fmla="*/ 87 h 468"/>
                <a:gd name="T2" fmla="*/ 406 w 798"/>
                <a:gd name="T3" fmla="*/ 0 h 468"/>
                <a:gd name="T4" fmla="*/ 451 w 798"/>
                <a:gd name="T5" fmla="*/ 87 h 468"/>
                <a:gd name="T6" fmla="*/ 634 w 798"/>
                <a:gd name="T7" fmla="*/ 31 h 468"/>
                <a:gd name="T8" fmla="*/ 798 w 798"/>
                <a:gd name="T9" fmla="*/ 333 h 468"/>
                <a:gd name="T10" fmla="*/ 0 w 798"/>
                <a:gd name="T11" fmla="*/ 325 h 468"/>
                <a:gd name="T12" fmla="*/ 169 w 798"/>
                <a:gd name="T13" fmla="*/ 26 h 468"/>
                <a:gd name="T14" fmla="*/ 359 w 798"/>
                <a:gd name="T15" fmla="*/ 87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8" h="468">
                  <a:moveTo>
                    <a:pt x="359" y="87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451" y="87"/>
                    <a:pt x="451" y="87"/>
                    <a:pt x="451" y="87"/>
                  </a:cubicBezTo>
                  <a:cubicBezTo>
                    <a:pt x="517" y="80"/>
                    <a:pt x="579" y="61"/>
                    <a:pt x="634" y="31"/>
                  </a:cubicBezTo>
                  <a:cubicBezTo>
                    <a:pt x="798" y="333"/>
                    <a:pt x="798" y="333"/>
                    <a:pt x="798" y="333"/>
                  </a:cubicBezTo>
                  <a:cubicBezTo>
                    <a:pt x="548" y="468"/>
                    <a:pt x="246" y="465"/>
                    <a:pt x="0" y="325"/>
                  </a:cubicBezTo>
                  <a:cubicBezTo>
                    <a:pt x="169" y="26"/>
                    <a:pt x="169" y="26"/>
                    <a:pt x="169" y="26"/>
                  </a:cubicBezTo>
                  <a:cubicBezTo>
                    <a:pt x="226" y="59"/>
                    <a:pt x="291" y="80"/>
                    <a:pt x="359" y="8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55"/>
            <p:cNvSpPr>
              <a:spLocks noChangeAspect="1" noEditPoints="1"/>
            </p:cNvSpPr>
            <p:nvPr/>
          </p:nvSpPr>
          <p:spPr bwMode="auto">
            <a:xfrm>
              <a:off x="4426355" y="4072989"/>
              <a:ext cx="216000" cy="226048"/>
            </a:xfrm>
            <a:custGeom>
              <a:avLst/>
              <a:gdLst>
                <a:gd name="T0" fmla="*/ 83 w 129"/>
                <a:gd name="T1" fmla="*/ 92 h 135"/>
                <a:gd name="T2" fmla="*/ 127 w 129"/>
                <a:gd name="T3" fmla="*/ 26 h 135"/>
                <a:gd name="T4" fmla="*/ 127 w 129"/>
                <a:gd name="T5" fmla="*/ 21 h 135"/>
                <a:gd name="T6" fmla="*/ 117 w 129"/>
                <a:gd name="T7" fmla="*/ 10 h 135"/>
                <a:gd name="T8" fmla="*/ 112 w 129"/>
                <a:gd name="T9" fmla="*/ 10 h 135"/>
                <a:gd name="T10" fmla="*/ 107 w 129"/>
                <a:gd name="T11" fmla="*/ 16 h 135"/>
                <a:gd name="T12" fmla="*/ 101 w 129"/>
                <a:gd name="T13" fmla="*/ 16 h 135"/>
                <a:gd name="T14" fmla="*/ 101 w 129"/>
                <a:gd name="T15" fmla="*/ 0 h 135"/>
                <a:gd name="T16" fmla="*/ 27 w 129"/>
                <a:gd name="T17" fmla="*/ 0 h 135"/>
                <a:gd name="T18" fmla="*/ 27 w 129"/>
                <a:gd name="T19" fmla="*/ 16 h 135"/>
                <a:gd name="T20" fmla="*/ 22 w 129"/>
                <a:gd name="T21" fmla="*/ 16 h 135"/>
                <a:gd name="T22" fmla="*/ 17 w 129"/>
                <a:gd name="T23" fmla="*/ 10 h 135"/>
                <a:gd name="T24" fmla="*/ 12 w 129"/>
                <a:gd name="T25" fmla="*/ 10 h 135"/>
                <a:gd name="T26" fmla="*/ 1 w 129"/>
                <a:gd name="T27" fmla="*/ 21 h 135"/>
                <a:gd name="T28" fmla="*/ 1 w 129"/>
                <a:gd name="T29" fmla="*/ 26 h 135"/>
                <a:gd name="T30" fmla="*/ 46 w 129"/>
                <a:gd name="T31" fmla="*/ 92 h 135"/>
                <a:gd name="T32" fmla="*/ 59 w 129"/>
                <a:gd name="T33" fmla="*/ 98 h 135"/>
                <a:gd name="T34" fmla="*/ 59 w 129"/>
                <a:gd name="T35" fmla="*/ 103 h 135"/>
                <a:gd name="T36" fmla="*/ 54 w 129"/>
                <a:gd name="T37" fmla="*/ 106 h 135"/>
                <a:gd name="T38" fmla="*/ 59 w 129"/>
                <a:gd name="T39" fmla="*/ 108 h 135"/>
                <a:gd name="T40" fmla="*/ 59 w 129"/>
                <a:gd name="T41" fmla="*/ 114 h 135"/>
                <a:gd name="T42" fmla="*/ 54 w 129"/>
                <a:gd name="T43" fmla="*/ 119 h 135"/>
                <a:gd name="T44" fmla="*/ 48 w 129"/>
                <a:gd name="T45" fmla="*/ 124 h 135"/>
                <a:gd name="T46" fmla="*/ 43 w 129"/>
                <a:gd name="T47" fmla="*/ 129 h 135"/>
                <a:gd name="T48" fmla="*/ 49 w 129"/>
                <a:gd name="T49" fmla="*/ 135 h 135"/>
                <a:gd name="T50" fmla="*/ 80 w 129"/>
                <a:gd name="T51" fmla="*/ 135 h 135"/>
                <a:gd name="T52" fmla="*/ 85 w 129"/>
                <a:gd name="T53" fmla="*/ 129 h 135"/>
                <a:gd name="T54" fmla="*/ 80 w 129"/>
                <a:gd name="T55" fmla="*/ 124 h 135"/>
                <a:gd name="T56" fmla="*/ 74 w 129"/>
                <a:gd name="T57" fmla="*/ 119 h 135"/>
                <a:gd name="T58" fmla="*/ 69 w 129"/>
                <a:gd name="T59" fmla="*/ 114 h 135"/>
                <a:gd name="T60" fmla="*/ 69 w 129"/>
                <a:gd name="T61" fmla="*/ 108 h 135"/>
                <a:gd name="T62" fmla="*/ 75 w 129"/>
                <a:gd name="T63" fmla="*/ 106 h 135"/>
                <a:gd name="T64" fmla="*/ 69 w 129"/>
                <a:gd name="T65" fmla="*/ 103 h 135"/>
                <a:gd name="T66" fmla="*/ 69 w 129"/>
                <a:gd name="T67" fmla="*/ 98 h 135"/>
                <a:gd name="T68" fmla="*/ 83 w 129"/>
                <a:gd name="T69" fmla="*/ 92 h 135"/>
                <a:gd name="T70" fmla="*/ 101 w 129"/>
                <a:gd name="T71" fmla="*/ 21 h 135"/>
                <a:gd name="T72" fmla="*/ 107 w 129"/>
                <a:gd name="T73" fmla="*/ 21 h 135"/>
                <a:gd name="T74" fmla="*/ 112 w 129"/>
                <a:gd name="T75" fmla="*/ 16 h 135"/>
                <a:gd name="T76" fmla="*/ 117 w 129"/>
                <a:gd name="T77" fmla="*/ 21 h 135"/>
                <a:gd name="T78" fmla="*/ 117 w 129"/>
                <a:gd name="T79" fmla="*/ 26 h 135"/>
                <a:gd name="T80" fmla="*/ 91 w 129"/>
                <a:gd name="T81" fmla="*/ 71 h 135"/>
                <a:gd name="T82" fmla="*/ 101 w 129"/>
                <a:gd name="T83" fmla="*/ 21 h 135"/>
                <a:gd name="T84" fmla="*/ 36 w 129"/>
                <a:gd name="T85" fmla="*/ 72 h 135"/>
                <a:gd name="T86" fmla="*/ 10 w 129"/>
                <a:gd name="T87" fmla="*/ 27 h 135"/>
                <a:gd name="T88" fmla="*/ 10 w 129"/>
                <a:gd name="T89" fmla="*/ 22 h 135"/>
                <a:gd name="T90" fmla="*/ 15 w 129"/>
                <a:gd name="T91" fmla="*/ 17 h 135"/>
                <a:gd name="T92" fmla="*/ 20 w 129"/>
                <a:gd name="T93" fmla="*/ 22 h 135"/>
                <a:gd name="T94" fmla="*/ 26 w 129"/>
                <a:gd name="T95" fmla="*/ 22 h 135"/>
                <a:gd name="T96" fmla="*/ 36 w 129"/>
                <a:gd name="T97" fmla="*/ 7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9" h="135">
                  <a:moveTo>
                    <a:pt x="83" y="92"/>
                  </a:moveTo>
                  <a:cubicBezTo>
                    <a:pt x="129" y="63"/>
                    <a:pt x="127" y="26"/>
                    <a:pt x="127" y="26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1"/>
                    <a:pt x="128" y="10"/>
                    <a:pt x="117" y="10"/>
                  </a:cubicBezTo>
                  <a:cubicBezTo>
                    <a:pt x="114" y="10"/>
                    <a:pt x="112" y="10"/>
                    <a:pt x="112" y="10"/>
                  </a:cubicBezTo>
                  <a:cubicBezTo>
                    <a:pt x="107" y="10"/>
                    <a:pt x="107" y="16"/>
                    <a:pt x="107" y="16"/>
                  </a:cubicBezTo>
                  <a:cubicBezTo>
                    <a:pt x="107" y="16"/>
                    <a:pt x="104" y="16"/>
                    <a:pt x="101" y="16"/>
                  </a:cubicBezTo>
                  <a:cubicBezTo>
                    <a:pt x="101" y="12"/>
                    <a:pt x="101" y="0"/>
                    <a:pt x="101" y="0"/>
                  </a:cubicBezTo>
                  <a:cubicBezTo>
                    <a:pt x="56" y="7"/>
                    <a:pt x="27" y="0"/>
                    <a:pt x="27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0"/>
                    <a:pt x="17" y="10"/>
                  </a:cubicBezTo>
                  <a:cubicBezTo>
                    <a:pt x="17" y="10"/>
                    <a:pt x="15" y="10"/>
                    <a:pt x="12" y="10"/>
                  </a:cubicBezTo>
                  <a:cubicBezTo>
                    <a:pt x="1" y="10"/>
                    <a:pt x="1" y="21"/>
                    <a:pt x="1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63"/>
                    <a:pt x="46" y="92"/>
                  </a:cubicBezTo>
                  <a:cubicBezTo>
                    <a:pt x="46" y="92"/>
                    <a:pt x="52" y="98"/>
                    <a:pt x="59" y="98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3"/>
                    <a:pt x="54" y="103"/>
                    <a:pt x="54" y="106"/>
                  </a:cubicBezTo>
                  <a:cubicBezTo>
                    <a:pt x="54" y="109"/>
                    <a:pt x="59" y="108"/>
                    <a:pt x="59" y="108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14"/>
                    <a:pt x="58" y="119"/>
                    <a:pt x="54" y="119"/>
                  </a:cubicBezTo>
                  <a:cubicBezTo>
                    <a:pt x="54" y="124"/>
                    <a:pt x="48" y="124"/>
                    <a:pt x="48" y="124"/>
                  </a:cubicBezTo>
                  <a:cubicBezTo>
                    <a:pt x="48" y="124"/>
                    <a:pt x="43" y="125"/>
                    <a:pt x="43" y="129"/>
                  </a:cubicBezTo>
                  <a:cubicBezTo>
                    <a:pt x="43" y="129"/>
                    <a:pt x="42" y="135"/>
                    <a:pt x="49" y="135"/>
                  </a:cubicBezTo>
                  <a:cubicBezTo>
                    <a:pt x="56" y="135"/>
                    <a:pt x="80" y="135"/>
                    <a:pt x="80" y="135"/>
                  </a:cubicBezTo>
                  <a:cubicBezTo>
                    <a:pt x="85" y="135"/>
                    <a:pt x="85" y="129"/>
                    <a:pt x="85" y="129"/>
                  </a:cubicBezTo>
                  <a:cubicBezTo>
                    <a:pt x="85" y="129"/>
                    <a:pt x="85" y="124"/>
                    <a:pt x="80" y="124"/>
                  </a:cubicBezTo>
                  <a:cubicBezTo>
                    <a:pt x="74" y="124"/>
                    <a:pt x="74" y="119"/>
                    <a:pt x="74" y="119"/>
                  </a:cubicBezTo>
                  <a:cubicBezTo>
                    <a:pt x="74" y="119"/>
                    <a:pt x="69" y="119"/>
                    <a:pt x="69" y="114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69" y="108"/>
                    <a:pt x="75" y="109"/>
                    <a:pt x="75" y="106"/>
                  </a:cubicBezTo>
                  <a:cubicBezTo>
                    <a:pt x="75" y="103"/>
                    <a:pt x="69" y="103"/>
                    <a:pt x="69" y="103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5" y="98"/>
                    <a:pt x="79" y="96"/>
                    <a:pt x="83" y="92"/>
                  </a:cubicBezTo>
                  <a:close/>
                  <a:moveTo>
                    <a:pt x="101" y="21"/>
                  </a:moveTo>
                  <a:cubicBezTo>
                    <a:pt x="103" y="21"/>
                    <a:pt x="107" y="21"/>
                    <a:pt x="107" y="21"/>
                  </a:cubicBezTo>
                  <a:cubicBezTo>
                    <a:pt x="112" y="21"/>
                    <a:pt x="112" y="16"/>
                    <a:pt x="112" y="16"/>
                  </a:cubicBezTo>
                  <a:cubicBezTo>
                    <a:pt x="117" y="16"/>
                    <a:pt x="117" y="21"/>
                    <a:pt x="117" y="21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6" y="47"/>
                    <a:pt x="91" y="71"/>
                  </a:cubicBezTo>
                  <a:cubicBezTo>
                    <a:pt x="96" y="61"/>
                    <a:pt x="101" y="38"/>
                    <a:pt x="101" y="21"/>
                  </a:cubicBezTo>
                  <a:close/>
                  <a:moveTo>
                    <a:pt x="36" y="72"/>
                  </a:moveTo>
                  <a:cubicBezTo>
                    <a:pt x="11" y="48"/>
                    <a:pt x="10" y="27"/>
                    <a:pt x="10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17"/>
                    <a:pt x="15" y="17"/>
                  </a:cubicBezTo>
                  <a:cubicBezTo>
                    <a:pt x="15" y="17"/>
                    <a:pt x="15" y="22"/>
                    <a:pt x="20" y="22"/>
                  </a:cubicBezTo>
                  <a:cubicBezTo>
                    <a:pt x="20" y="22"/>
                    <a:pt x="24" y="22"/>
                    <a:pt x="26" y="22"/>
                  </a:cubicBezTo>
                  <a:cubicBezTo>
                    <a:pt x="26" y="39"/>
                    <a:pt x="30" y="62"/>
                    <a:pt x="36" y="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208233" y="1587838"/>
            <a:ext cx="955675" cy="1155700"/>
            <a:chOff x="3180048" y="1944829"/>
            <a:chExt cx="955675" cy="1155700"/>
          </a:xfrm>
        </p:grpSpPr>
        <p:sp>
          <p:nvSpPr>
            <p:cNvPr id="5" name="Freeform 8"/>
            <p:cNvSpPr/>
            <p:nvPr/>
          </p:nvSpPr>
          <p:spPr bwMode="auto">
            <a:xfrm>
              <a:off x="3180048" y="1944829"/>
              <a:ext cx="955675" cy="1155700"/>
            </a:xfrm>
            <a:custGeom>
              <a:avLst/>
              <a:gdLst>
                <a:gd name="T0" fmla="*/ 422 w 577"/>
                <a:gd name="T1" fmla="*/ 443 h 697"/>
                <a:gd name="T2" fmla="*/ 477 w 577"/>
                <a:gd name="T3" fmla="*/ 524 h 697"/>
                <a:gd name="T4" fmla="*/ 379 w 577"/>
                <a:gd name="T5" fmla="*/ 524 h 697"/>
                <a:gd name="T6" fmla="*/ 343 w 577"/>
                <a:gd name="T7" fmla="*/ 697 h 697"/>
                <a:gd name="T8" fmla="*/ 0 w 577"/>
                <a:gd name="T9" fmla="*/ 689 h 697"/>
                <a:gd name="T10" fmla="*/ 402 w 577"/>
                <a:gd name="T11" fmla="*/ 0 h 697"/>
                <a:gd name="T12" fmla="*/ 577 w 577"/>
                <a:gd name="T13" fmla="*/ 295 h 697"/>
                <a:gd name="T14" fmla="*/ 422 w 577"/>
                <a:gd name="T15" fmla="*/ 443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7" h="697">
                  <a:moveTo>
                    <a:pt x="422" y="443"/>
                  </a:moveTo>
                  <a:cubicBezTo>
                    <a:pt x="477" y="524"/>
                    <a:pt x="477" y="524"/>
                    <a:pt x="477" y="524"/>
                  </a:cubicBezTo>
                  <a:cubicBezTo>
                    <a:pt x="379" y="524"/>
                    <a:pt x="379" y="524"/>
                    <a:pt x="379" y="524"/>
                  </a:cubicBezTo>
                  <a:cubicBezTo>
                    <a:pt x="357" y="578"/>
                    <a:pt x="344" y="636"/>
                    <a:pt x="343" y="697"/>
                  </a:cubicBezTo>
                  <a:cubicBezTo>
                    <a:pt x="0" y="689"/>
                    <a:pt x="0" y="689"/>
                    <a:pt x="0" y="689"/>
                  </a:cubicBezTo>
                  <a:cubicBezTo>
                    <a:pt x="6" y="406"/>
                    <a:pt x="158" y="145"/>
                    <a:pt x="402" y="0"/>
                  </a:cubicBezTo>
                  <a:cubicBezTo>
                    <a:pt x="577" y="295"/>
                    <a:pt x="577" y="295"/>
                    <a:pt x="577" y="295"/>
                  </a:cubicBezTo>
                  <a:cubicBezTo>
                    <a:pt x="515" y="332"/>
                    <a:pt x="462" y="383"/>
                    <a:pt x="422" y="44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1" name="Group 25"/>
            <p:cNvGrpSpPr>
              <a:grpSpLocks noChangeAspect="1"/>
            </p:cNvGrpSpPr>
            <p:nvPr/>
          </p:nvGrpSpPr>
          <p:grpSpPr>
            <a:xfrm>
              <a:off x="3474889" y="2434485"/>
              <a:ext cx="252000" cy="248000"/>
              <a:chOff x="1587575" y="2265358"/>
              <a:chExt cx="314468" cy="309477"/>
            </a:xfrm>
            <a:solidFill>
              <a:schemeClr val="bg1"/>
            </a:solidFill>
          </p:grpSpPr>
          <p:sp>
            <p:nvSpPr>
              <p:cNvPr id="22" name="Freeform 59"/>
              <p:cNvSpPr>
                <a:spLocks noEditPoints="1"/>
              </p:cNvSpPr>
              <p:nvPr/>
            </p:nvSpPr>
            <p:spPr bwMode="auto">
              <a:xfrm>
                <a:off x="1587575" y="2265358"/>
                <a:ext cx="314468" cy="309477"/>
              </a:xfrm>
              <a:custGeom>
                <a:avLst/>
                <a:gdLst>
                  <a:gd name="T0" fmla="*/ 82 w 95"/>
                  <a:gd name="T1" fmla="*/ 57 h 93"/>
                  <a:gd name="T2" fmla="*/ 95 w 95"/>
                  <a:gd name="T3" fmla="*/ 51 h 93"/>
                  <a:gd name="T4" fmla="*/ 95 w 95"/>
                  <a:gd name="T5" fmla="*/ 41 h 93"/>
                  <a:gd name="T6" fmla="*/ 82 w 95"/>
                  <a:gd name="T7" fmla="*/ 36 h 93"/>
                  <a:gd name="T8" fmla="*/ 80 w 95"/>
                  <a:gd name="T9" fmla="*/ 30 h 93"/>
                  <a:gd name="T10" fmla="*/ 85 w 95"/>
                  <a:gd name="T11" fmla="*/ 17 h 93"/>
                  <a:gd name="T12" fmla="*/ 77 w 95"/>
                  <a:gd name="T13" fmla="*/ 10 h 93"/>
                  <a:gd name="T14" fmla="*/ 64 w 95"/>
                  <a:gd name="T15" fmla="*/ 15 h 93"/>
                  <a:gd name="T16" fmla="*/ 59 w 95"/>
                  <a:gd name="T17" fmla="*/ 13 h 93"/>
                  <a:gd name="T18" fmla="*/ 53 w 95"/>
                  <a:gd name="T19" fmla="*/ 0 h 93"/>
                  <a:gd name="T20" fmla="*/ 42 w 95"/>
                  <a:gd name="T21" fmla="*/ 0 h 93"/>
                  <a:gd name="T22" fmla="*/ 37 w 95"/>
                  <a:gd name="T23" fmla="*/ 13 h 93"/>
                  <a:gd name="T24" fmla="*/ 31 w 95"/>
                  <a:gd name="T25" fmla="*/ 15 h 93"/>
                  <a:gd name="T26" fmla="*/ 18 w 95"/>
                  <a:gd name="T27" fmla="*/ 10 h 93"/>
                  <a:gd name="T28" fmla="*/ 10 w 95"/>
                  <a:gd name="T29" fmla="*/ 17 h 93"/>
                  <a:gd name="T30" fmla="*/ 16 w 95"/>
                  <a:gd name="T31" fmla="*/ 30 h 93"/>
                  <a:gd name="T32" fmla="*/ 13 w 95"/>
                  <a:gd name="T33" fmla="*/ 36 h 93"/>
                  <a:gd name="T34" fmla="*/ 0 w 95"/>
                  <a:gd name="T35" fmla="*/ 41 h 93"/>
                  <a:gd name="T36" fmla="*/ 0 w 95"/>
                  <a:gd name="T37" fmla="*/ 52 h 93"/>
                  <a:gd name="T38" fmla="*/ 13 w 95"/>
                  <a:gd name="T39" fmla="*/ 57 h 93"/>
                  <a:gd name="T40" fmla="*/ 16 w 95"/>
                  <a:gd name="T41" fmla="*/ 63 h 93"/>
                  <a:gd name="T42" fmla="*/ 11 w 95"/>
                  <a:gd name="T43" fmla="*/ 76 h 93"/>
                  <a:gd name="T44" fmla="*/ 18 w 95"/>
                  <a:gd name="T45" fmla="*/ 83 h 93"/>
                  <a:gd name="T46" fmla="*/ 31 w 95"/>
                  <a:gd name="T47" fmla="*/ 78 h 93"/>
                  <a:gd name="T48" fmla="*/ 37 w 95"/>
                  <a:gd name="T49" fmla="*/ 80 h 93"/>
                  <a:gd name="T50" fmla="*/ 43 w 95"/>
                  <a:gd name="T51" fmla="*/ 93 h 93"/>
                  <a:gd name="T52" fmla="*/ 53 w 95"/>
                  <a:gd name="T53" fmla="*/ 93 h 93"/>
                  <a:gd name="T54" fmla="*/ 59 w 95"/>
                  <a:gd name="T55" fmla="*/ 80 h 93"/>
                  <a:gd name="T56" fmla="*/ 64 w 95"/>
                  <a:gd name="T57" fmla="*/ 78 h 93"/>
                  <a:gd name="T58" fmla="*/ 78 w 95"/>
                  <a:gd name="T59" fmla="*/ 83 h 93"/>
                  <a:gd name="T60" fmla="*/ 85 w 95"/>
                  <a:gd name="T61" fmla="*/ 75 h 93"/>
                  <a:gd name="T62" fmla="*/ 80 w 95"/>
                  <a:gd name="T63" fmla="*/ 63 h 93"/>
                  <a:gd name="T64" fmla="*/ 82 w 95"/>
                  <a:gd name="T65" fmla="*/ 57 h 93"/>
                  <a:gd name="T66" fmla="*/ 48 w 95"/>
                  <a:gd name="T67" fmla="*/ 61 h 93"/>
                  <a:gd name="T68" fmla="*/ 33 w 95"/>
                  <a:gd name="T69" fmla="*/ 46 h 93"/>
                  <a:gd name="T70" fmla="*/ 48 w 95"/>
                  <a:gd name="T71" fmla="*/ 32 h 93"/>
                  <a:gd name="T72" fmla="*/ 63 w 95"/>
                  <a:gd name="T73" fmla="*/ 46 h 93"/>
                  <a:gd name="T74" fmla="*/ 48 w 95"/>
                  <a:gd name="T75" fmla="*/ 6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5" h="93">
                    <a:moveTo>
                      <a:pt x="82" y="57"/>
                    </a:moveTo>
                    <a:cubicBezTo>
                      <a:pt x="82" y="57"/>
                      <a:pt x="95" y="52"/>
                      <a:pt x="95" y="5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40"/>
                      <a:pt x="82" y="36"/>
                      <a:pt x="82" y="36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5" y="17"/>
                      <a:pt x="85" y="17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9"/>
                      <a:pt x="64" y="15"/>
                      <a:pt x="64" y="15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3"/>
                      <a:pt x="53" y="0"/>
                      <a:pt x="5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37" y="13"/>
                      <a:pt x="37" y="13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18" y="10"/>
                      <a:pt x="18" y="10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6" y="30"/>
                      <a:pt x="16" y="30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0" y="41"/>
                      <a:pt x="0" y="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3" y="57"/>
                      <a:pt x="13" y="57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0" y="75"/>
                      <a:pt x="11" y="7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9" y="84"/>
                      <a:pt x="31" y="78"/>
                      <a:pt x="31" y="78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7" y="80"/>
                      <a:pt x="42" y="93"/>
                      <a:pt x="43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4" y="93"/>
                      <a:pt x="59" y="80"/>
                      <a:pt x="59" y="80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8"/>
                      <a:pt x="77" y="83"/>
                      <a:pt x="78" y="83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6" y="75"/>
                      <a:pt x="80" y="63"/>
                      <a:pt x="80" y="63"/>
                    </a:cubicBezTo>
                    <a:lnTo>
                      <a:pt x="82" y="57"/>
                    </a:lnTo>
                    <a:close/>
                    <a:moveTo>
                      <a:pt x="48" y="61"/>
                    </a:moveTo>
                    <a:cubicBezTo>
                      <a:pt x="39" y="61"/>
                      <a:pt x="33" y="55"/>
                      <a:pt x="33" y="46"/>
                    </a:cubicBezTo>
                    <a:cubicBezTo>
                      <a:pt x="33" y="38"/>
                      <a:pt x="39" y="32"/>
                      <a:pt x="48" y="32"/>
                    </a:cubicBezTo>
                    <a:cubicBezTo>
                      <a:pt x="56" y="32"/>
                      <a:pt x="63" y="38"/>
                      <a:pt x="63" y="46"/>
                    </a:cubicBezTo>
                    <a:cubicBezTo>
                      <a:pt x="63" y="55"/>
                      <a:pt x="56" y="61"/>
                      <a:pt x="4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Oval 60"/>
              <p:cNvSpPr>
                <a:spLocks noChangeArrowheads="1"/>
              </p:cNvSpPr>
              <p:nvPr/>
            </p:nvSpPr>
            <p:spPr bwMode="auto">
              <a:xfrm>
                <a:off x="1712364" y="2387652"/>
                <a:ext cx="64890" cy="62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4978296" y="2776876"/>
            <a:ext cx="955675" cy="1155700"/>
            <a:chOff x="4950111" y="3133867"/>
            <a:chExt cx="955675" cy="1155700"/>
          </a:xfrm>
        </p:grpSpPr>
        <p:sp>
          <p:nvSpPr>
            <p:cNvPr id="6" name="Freeform 9"/>
            <p:cNvSpPr/>
            <p:nvPr/>
          </p:nvSpPr>
          <p:spPr bwMode="auto">
            <a:xfrm>
              <a:off x="4950111" y="3133867"/>
              <a:ext cx="955675" cy="1155700"/>
            </a:xfrm>
            <a:custGeom>
              <a:avLst/>
              <a:gdLst>
                <a:gd name="T0" fmla="*/ 155 w 577"/>
                <a:gd name="T1" fmla="*/ 253 h 697"/>
                <a:gd name="T2" fmla="*/ 100 w 577"/>
                <a:gd name="T3" fmla="*/ 172 h 697"/>
                <a:gd name="T4" fmla="*/ 198 w 577"/>
                <a:gd name="T5" fmla="*/ 172 h 697"/>
                <a:gd name="T6" fmla="*/ 234 w 577"/>
                <a:gd name="T7" fmla="*/ 0 h 697"/>
                <a:gd name="T8" fmla="*/ 577 w 577"/>
                <a:gd name="T9" fmla="*/ 7 h 697"/>
                <a:gd name="T10" fmla="*/ 175 w 577"/>
                <a:gd name="T11" fmla="*/ 697 h 697"/>
                <a:gd name="T12" fmla="*/ 0 w 577"/>
                <a:gd name="T13" fmla="*/ 401 h 697"/>
                <a:gd name="T14" fmla="*/ 155 w 577"/>
                <a:gd name="T15" fmla="*/ 253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7" h="697">
                  <a:moveTo>
                    <a:pt x="155" y="253"/>
                  </a:moveTo>
                  <a:cubicBezTo>
                    <a:pt x="100" y="172"/>
                    <a:pt x="100" y="172"/>
                    <a:pt x="100" y="172"/>
                  </a:cubicBezTo>
                  <a:cubicBezTo>
                    <a:pt x="198" y="172"/>
                    <a:pt x="198" y="172"/>
                    <a:pt x="198" y="172"/>
                  </a:cubicBezTo>
                  <a:cubicBezTo>
                    <a:pt x="220" y="119"/>
                    <a:pt x="233" y="61"/>
                    <a:pt x="234" y="0"/>
                  </a:cubicBezTo>
                  <a:cubicBezTo>
                    <a:pt x="577" y="7"/>
                    <a:pt x="577" y="7"/>
                    <a:pt x="577" y="7"/>
                  </a:cubicBezTo>
                  <a:cubicBezTo>
                    <a:pt x="571" y="291"/>
                    <a:pt x="419" y="551"/>
                    <a:pt x="175" y="697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62" y="364"/>
                    <a:pt x="115" y="314"/>
                    <a:pt x="155" y="253"/>
                  </a:cubicBezTo>
                  <a:close/>
                </a:path>
              </a:pathLst>
            </a:custGeom>
            <a:solidFill>
              <a:srgbClr val="0BB3C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Group 28"/>
            <p:cNvGrpSpPr>
              <a:grpSpLocks noChangeAspect="1"/>
            </p:cNvGrpSpPr>
            <p:nvPr/>
          </p:nvGrpSpPr>
          <p:grpSpPr>
            <a:xfrm>
              <a:off x="5409895" y="3555438"/>
              <a:ext cx="180000" cy="225693"/>
              <a:chOff x="5106627" y="2260366"/>
              <a:chExt cx="324452" cy="406813"/>
            </a:xfrm>
            <a:solidFill>
              <a:schemeClr val="bg1"/>
            </a:solidFill>
          </p:grpSpPr>
          <p:sp>
            <p:nvSpPr>
              <p:cNvPr id="25" name="Freeform 80"/>
              <p:cNvSpPr/>
              <p:nvPr/>
            </p:nvSpPr>
            <p:spPr bwMode="auto">
              <a:xfrm>
                <a:off x="5106627" y="2430079"/>
                <a:ext cx="324452" cy="134772"/>
              </a:xfrm>
              <a:custGeom>
                <a:avLst/>
                <a:gdLst>
                  <a:gd name="T0" fmla="*/ 49 w 98"/>
                  <a:gd name="T1" fmla="*/ 16 h 40"/>
                  <a:gd name="T2" fmla="*/ 2 w 98"/>
                  <a:gd name="T3" fmla="*/ 0 h 40"/>
                  <a:gd name="T4" fmla="*/ 0 w 98"/>
                  <a:gd name="T5" fmla="*/ 5 h 40"/>
                  <a:gd name="T6" fmla="*/ 0 w 98"/>
                  <a:gd name="T7" fmla="*/ 20 h 40"/>
                  <a:gd name="T8" fmla="*/ 49 w 98"/>
                  <a:gd name="T9" fmla="*/ 40 h 40"/>
                  <a:gd name="T10" fmla="*/ 98 w 98"/>
                  <a:gd name="T11" fmla="*/ 20 h 40"/>
                  <a:gd name="T12" fmla="*/ 98 w 98"/>
                  <a:gd name="T13" fmla="*/ 5 h 40"/>
                  <a:gd name="T14" fmla="*/ 96 w 98"/>
                  <a:gd name="T15" fmla="*/ 0 h 40"/>
                  <a:gd name="T16" fmla="*/ 49 w 98"/>
                  <a:gd name="T1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Freeform 81"/>
              <p:cNvSpPr/>
              <p:nvPr/>
            </p:nvSpPr>
            <p:spPr bwMode="auto">
              <a:xfrm>
                <a:off x="5106627" y="2534902"/>
                <a:ext cx="324452" cy="132277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Freeform 82"/>
              <p:cNvSpPr/>
              <p:nvPr/>
            </p:nvSpPr>
            <p:spPr bwMode="auto">
              <a:xfrm>
                <a:off x="5106627" y="2330248"/>
                <a:ext cx="324452" cy="137269"/>
              </a:xfrm>
              <a:custGeom>
                <a:avLst/>
                <a:gdLst>
                  <a:gd name="T0" fmla="*/ 96 w 98"/>
                  <a:gd name="T1" fmla="*/ 0 h 41"/>
                  <a:gd name="T2" fmla="*/ 49 w 98"/>
                  <a:gd name="T3" fmla="*/ 15 h 41"/>
                  <a:gd name="T4" fmla="*/ 2 w 98"/>
                  <a:gd name="T5" fmla="*/ 0 h 41"/>
                  <a:gd name="T6" fmla="*/ 0 w 98"/>
                  <a:gd name="T7" fmla="*/ 5 h 41"/>
                  <a:gd name="T8" fmla="*/ 0 w 98"/>
                  <a:gd name="T9" fmla="*/ 20 h 41"/>
                  <a:gd name="T10" fmla="*/ 49 w 98"/>
                  <a:gd name="T11" fmla="*/ 41 h 41"/>
                  <a:gd name="T12" fmla="*/ 98 w 98"/>
                  <a:gd name="T13" fmla="*/ 20 h 41"/>
                  <a:gd name="T14" fmla="*/ 98 w 98"/>
                  <a:gd name="T15" fmla="*/ 5 h 41"/>
                  <a:gd name="T16" fmla="*/ 96 w 98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Oval 83"/>
              <p:cNvSpPr>
                <a:spLocks noChangeArrowheads="1"/>
              </p:cNvSpPr>
              <p:nvPr/>
            </p:nvSpPr>
            <p:spPr bwMode="auto">
              <a:xfrm>
                <a:off x="5111618" y="2260366"/>
                <a:ext cx="316965" cy="1073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3913082" y="1337013"/>
            <a:ext cx="1322388" cy="779463"/>
            <a:chOff x="3884898" y="1694004"/>
            <a:chExt cx="1322388" cy="779463"/>
          </a:xfrm>
        </p:grpSpPr>
        <p:sp>
          <p:nvSpPr>
            <p:cNvPr id="2" name="Freeform 5"/>
            <p:cNvSpPr/>
            <p:nvPr/>
          </p:nvSpPr>
          <p:spPr bwMode="auto">
            <a:xfrm>
              <a:off x="3884898" y="1694004"/>
              <a:ext cx="1322388" cy="779463"/>
            </a:xfrm>
            <a:custGeom>
              <a:avLst/>
              <a:gdLst>
                <a:gd name="T0" fmla="*/ 350 w 798"/>
                <a:gd name="T1" fmla="*/ 381 h 470"/>
                <a:gd name="T2" fmla="*/ 398 w 798"/>
                <a:gd name="T3" fmla="*/ 470 h 470"/>
                <a:gd name="T4" fmla="*/ 445 w 798"/>
                <a:gd name="T5" fmla="*/ 381 h 470"/>
                <a:gd name="T6" fmla="*/ 631 w 798"/>
                <a:gd name="T7" fmla="*/ 439 h 470"/>
                <a:gd name="T8" fmla="*/ 798 w 798"/>
                <a:gd name="T9" fmla="*/ 139 h 470"/>
                <a:gd name="T10" fmla="*/ 0 w 798"/>
                <a:gd name="T11" fmla="*/ 137 h 470"/>
                <a:gd name="T12" fmla="*/ 166 w 798"/>
                <a:gd name="T13" fmla="*/ 438 h 470"/>
                <a:gd name="T14" fmla="*/ 350 w 798"/>
                <a:gd name="T15" fmla="*/ 381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8" h="470">
                  <a:moveTo>
                    <a:pt x="350" y="381"/>
                  </a:moveTo>
                  <a:cubicBezTo>
                    <a:pt x="398" y="470"/>
                    <a:pt x="398" y="470"/>
                    <a:pt x="398" y="470"/>
                  </a:cubicBezTo>
                  <a:cubicBezTo>
                    <a:pt x="445" y="381"/>
                    <a:pt x="445" y="381"/>
                    <a:pt x="445" y="381"/>
                  </a:cubicBezTo>
                  <a:cubicBezTo>
                    <a:pt x="512" y="388"/>
                    <a:pt x="575" y="408"/>
                    <a:pt x="631" y="439"/>
                  </a:cubicBezTo>
                  <a:cubicBezTo>
                    <a:pt x="798" y="139"/>
                    <a:pt x="798" y="139"/>
                    <a:pt x="798" y="139"/>
                  </a:cubicBezTo>
                  <a:cubicBezTo>
                    <a:pt x="550" y="1"/>
                    <a:pt x="249" y="0"/>
                    <a:pt x="0" y="137"/>
                  </a:cubicBezTo>
                  <a:cubicBezTo>
                    <a:pt x="166" y="438"/>
                    <a:pt x="166" y="438"/>
                    <a:pt x="166" y="438"/>
                  </a:cubicBezTo>
                  <a:cubicBezTo>
                    <a:pt x="222" y="407"/>
                    <a:pt x="284" y="387"/>
                    <a:pt x="350" y="381"/>
                  </a:cubicBezTo>
                  <a:close/>
                </a:path>
              </a:pathLst>
            </a:custGeom>
            <a:solidFill>
              <a:srgbClr val="0BB3C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9" name="Group 33"/>
            <p:cNvGrpSpPr>
              <a:grpSpLocks noChangeAspect="1"/>
            </p:cNvGrpSpPr>
            <p:nvPr/>
          </p:nvGrpSpPr>
          <p:grpSpPr>
            <a:xfrm>
              <a:off x="4436641" y="1925369"/>
              <a:ext cx="216000" cy="243629"/>
              <a:chOff x="5513440" y="1766202"/>
              <a:chExt cx="429274" cy="484183"/>
            </a:xfrm>
            <a:solidFill>
              <a:schemeClr val="bg1"/>
            </a:solidFill>
          </p:grpSpPr>
          <p:sp>
            <p:nvSpPr>
              <p:cNvPr id="30" name="Freeform 147"/>
              <p:cNvSpPr/>
              <p:nvPr/>
            </p:nvSpPr>
            <p:spPr bwMode="auto">
              <a:xfrm>
                <a:off x="5513440" y="1766202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Freeform 148"/>
              <p:cNvSpPr>
                <a:spLocks noEditPoints="1"/>
              </p:cNvSpPr>
              <p:nvPr/>
            </p:nvSpPr>
            <p:spPr bwMode="auto">
              <a:xfrm>
                <a:off x="5550876" y="1873521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Freeform 149"/>
              <p:cNvSpPr/>
              <p:nvPr/>
            </p:nvSpPr>
            <p:spPr bwMode="auto">
              <a:xfrm>
                <a:off x="5578330" y="1945898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3986169" y="2449569"/>
            <a:ext cx="1176214" cy="831918"/>
            <a:chOff x="3957985" y="2806560"/>
            <a:chExt cx="1176214" cy="831918"/>
          </a:xfrm>
        </p:grpSpPr>
        <p:grpSp>
          <p:nvGrpSpPr>
            <p:cNvPr id="12" name="Group 16"/>
            <p:cNvGrpSpPr>
              <a:grpSpLocks noChangeAspect="1"/>
            </p:cNvGrpSpPr>
            <p:nvPr/>
          </p:nvGrpSpPr>
          <p:grpSpPr>
            <a:xfrm>
              <a:off x="4396161" y="2806560"/>
              <a:ext cx="360000" cy="305729"/>
              <a:chOff x="2950272" y="1314466"/>
              <a:chExt cx="496661" cy="421788"/>
            </a:xfrm>
            <a:solidFill>
              <a:schemeClr val="bg1"/>
            </a:solidFill>
          </p:grpSpPr>
          <p:sp>
            <p:nvSpPr>
              <p:cNvPr id="13" name="Freeform 12"/>
              <p:cNvSpPr/>
              <p:nvPr/>
            </p:nvSpPr>
            <p:spPr bwMode="auto">
              <a:xfrm>
                <a:off x="3107507" y="1559052"/>
                <a:ext cx="89848" cy="89848"/>
              </a:xfrm>
              <a:custGeom>
                <a:avLst/>
                <a:gdLst>
                  <a:gd name="T0" fmla="*/ 36 w 36"/>
                  <a:gd name="T1" fmla="*/ 20 h 36"/>
                  <a:gd name="T2" fmla="*/ 16 w 36"/>
                  <a:gd name="T3" fmla="*/ 0 h 36"/>
                  <a:gd name="T4" fmla="*/ 16 w 36"/>
                  <a:gd name="T5" fmla="*/ 0 h 36"/>
                  <a:gd name="T6" fmla="*/ 0 w 36"/>
                  <a:gd name="T7" fmla="*/ 36 h 36"/>
                  <a:gd name="T8" fmla="*/ 36 w 36"/>
                  <a:gd name="T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6">
                    <a:moveTo>
                      <a:pt x="36" y="2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0" y="36"/>
                    </a:lnTo>
                    <a:lnTo>
                      <a:pt x="36" y="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3197355" y="1608968"/>
                <a:ext cx="2497" cy="249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Freeform 14"/>
              <p:cNvSpPr/>
              <p:nvPr/>
            </p:nvSpPr>
            <p:spPr bwMode="auto">
              <a:xfrm>
                <a:off x="3159917" y="1344415"/>
                <a:ext cx="227117" cy="222125"/>
              </a:xfrm>
              <a:custGeom>
                <a:avLst/>
                <a:gdLst>
                  <a:gd name="T0" fmla="*/ 81 w 91"/>
                  <a:gd name="T1" fmla="*/ 0 h 89"/>
                  <a:gd name="T2" fmla="*/ 0 w 91"/>
                  <a:gd name="T3" fmla="*/ 81 h 89"/>
                  <a:gd name="T4" fmla="*/ 8 w 91"/>
                  <a:gd name="T5" fmla="*/ 89 h 89"/>
                  <a:gd name="T6" fmla="*/ 91 w 91"/>
                  <a:gd name="T7" fmla="*/ 8 h 89"/>
                  <a:gd name="T8" fmla="*/ 81 w 91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9">
                    <a:moveTo>
                      <a:pt x="81" y="0"/>
                    </a:moveTo>
                    <a:lnTo>
                      <a:pt x="0" y="81"/>
                    </a:lnTo>
                    <a:lnTo>
                      <a:pt x="8" y="89"/>
                    </a:lnTo>
                    <a:lnTo>
                      <a:pt x="91" y="8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Freeform 15"/>
              <p:cNvSpPr/>
              <p:nvPr/>
            </p:nvSpPr>
            <p:spPr bwMode="auto">
              <a:xfrm>
                <a:off x="3189867" y="1374365"/>
                <a:ext cx="227117" cy="224620"/>
              </a:xfrm>
              <a:custGeom>
                <a:avLst/>
                <a:gdLst>
                  <a:gd name="T0" fmla="*/ 0 w 91"/>
                  <a:gd name="T1" fmla="*/ 82 h 90"/>
                  <a:gd name="T2" fmla="*/ 8 w 91"/>
                  <a:gd name="T3" fmla="*/ 90 h 90"/>
                  <a:gd name="T4" fmla="*/ 91 w 91"/>
                  <a:gd name="T5" fmla="*/ 8 h 90"/>
                  <a:gd name="T6" fmla="*/ 83 w 91"/>
                  <a:gd name="T7" fmla="*/ 0 h 90"/>
                  <a:gd name="T8" fmla="*/ 0 w 91"/>
                  <a:gd name="T9" fmla="*/ 8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0">
                    <a:moveTo>
                      <a:pt x="0" y="82"/>
                    </a:moveTo>
                    <a:lnTo>
                      <a:pt x="8" y="90"/>
                    </a:lnTo>
                    <a:lnTo>
                      <a:pt x="91" y="8"/>
                    </a:lnTo>
                    <a:lnTo>
                      <a:pt x="83" y="0"/>
                    </a:lnTo>
                    <a:lnTo>
                      <a:pt x="0" y="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 bwMode="auto">
              <a:xfrm>
                <a:off x="3377051" y="1314466"/>
                <a:ext cx="69882" cy="64890"/>
              </a:xfrm>
              <a:custGeom>
                <a:avLst/>
                <a:gdLst>
                  <a:gd name="T0" fmla="*/ 14 w 21"/>
                  <a:gd name="T1" fmla="*/ 6 h 20"/>
                  <a:gd name="T2" fmla="*/ 0 w 21"/>
                  <a:gd name="T3" fmla="*/ 6 h 20"/>
                  <a:gd name="T4" fmla="*/ 15 w 21"/>
                  <a:gd name="T5" fmla="*/ 20 h 20"/>
                  <a:gd name="T6" fmla="*/ 14 w 21"/>
                  <a:gd name="T7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0">
                    <a:moveTo>
                      <a:pt x="14" y="6"/>
                    </a:moveTo>
                    <a:cubicBezTo>
                      <a:pt x="8" y="0"/>
                      <a:pt x="0" y="6"/>
                      <a:pt x="0" y="6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21" y="13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 bwMode="auto">
              <a:xfrm>
                <a:off x="2950272" y="1324449"/>
                <a:ext cx="416796" cy="411805"/>
              </a:xfrm>
              <a:custGeom>
                <a:avLst/>
                <a:gdLst>
                  <a:gd name="T0" fmla="*/ 147 w 167"/>
                  <a:gd name="T1" fmla="*/ 145 h 165"/>
                  <a:gd name="T2" fmla="*/ 20 w 167"/>
                  <a:gd name="T3" fmla="*/ 145 h 165"/>
                  <a:gd name="T4" fmla="*/ 20 w 167"/>
                  <a:gd name="T5" fmla="*/ 20 h 165"/>
                  <a:gd name="T6" fmla="*/ 139 w 167"/>
                  <a:gd name="T7" fmla="*/ 20 h 165"/>
                  <a:gd name="T8" fmla="*/ 160 w 167"/>
                  <a:gd name="T9" fmla="*/ 0 h 165"/>
                  <a:gd name="T10" fmla="*/ 0 w 167"/>
                  <a:gd name="T11" fmla="*/ 0 h 165"/>
                  <a:gd name="T12" fmla="*/ 0 w 167"/>
                  <a:gd name="T13" fmla="*/ 165 h 165"/>
                  <a:gd name="T14" fmla="*/ 167 w 167"/>
                  <a:gd name="T15" fmla="*/ 165 h 165"/>
                  <a:gd name="T16" fmla="*/ 167 w 167"/>
                  <a:gd name="T17" fmla="*/ 61 h 165"/>
                  <a:gd name="T18" fmla="*/ 147 w 167"/>
                  <a:gd name="T19" fmla="*/ 81 h 165"/>
                  <a:gd name="T20" fmla="*/ 147 w 167"/>
                  <a:gd name="T21" fmla="*/ 14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7" h="165">
                    <a:moveTo>
                      <a:pt x="147" y="145"/>
                    </a:moveTo>
                    <a:lnTo>
                      <a:pt x="20" y="145"/>
                    </a:lnTo>
                    <a:lnTo>
                      <a:pt x="20" y="20"/>
                    </a:lnTo>
                    <a:lnTo>
                      <a:pt x="139" y="20"/>
                    </a:lnTo>
                    <a:lnTo>
                      <a:pt x="160" y="0"/>
                    </a:lnTo>
                    <a:lnTo>
                      <a:pt x="0" y="0"/>
                    </a:lnTo>
                    <a:lnTo>
                      <a:pt x="0" y="165"/>
                    </a:lnTo>
                    <a:lnTo>
                      <a:pt x="167" y="165"/>
                    </a:lnTo>
                    <a:lnTo>
                      <a:pt x="167" y="61"/>
                    </a:lnTo>
                    <a:lnTo>
                      <a:pt x="147" y="81"/>
                    </a:lnTo>
                    <a:lnTo>
                      <a:pt x="147" y="1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3957985" y="3222980"/>
              <a:ext cx="1176214" cy="4154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28"/>
              <a:r>
                <a:rPr lang="en-CA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cs typeface="Poppins" pitchFamily="2" charset="77"/>
                  <a:sym typeface="+mn-lt"/>
                </a:rPr>
                <a:t>Save</a:t>
              </a:r>
              <a:endPara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cs typeface="Poppins" pitchFamily="2" charset="77"/>
                <a:sym typeface="+mn-lt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977801" y="2386767"/>
            <a:ext cx="2150631" cy="480175"/>
            <a:chOff x="5984874" y="2257364"/>
            <a:chExt cx="2150631" cy="480175"/>
          </a:xfrm>
        </p:grpSpPr>
        <p:sp>
          <p:nvSpPr>
            <p:cNvPr id="36" name="Text Box 10"/>
            <p:cNvSpPr txBox="1">
              <a:spLocks noChangeArrowheads="1"/>
            </p:cNvSpPr>
            <p:nvPr/>
          </p:nvSpPr>
          <p:spPr bwMode="auto">
            <a:xfrm>
              <a:off x="6026436" y="2257364"/>
              <a:ext cx="2109069" cy="2308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r>
                <a:rPr lang="en-US" sz="1200" b="1" dirty="0">
                  <a:latin typeface="Poppins" pitchFamily="2" charset="77"/>
                  <a:cs typeface="Poppins" pitchFamily="2" charset="77"/>
                </a:rPr>
                <a:t>Export data to csv</a:t>
              </a:r>
            </a:p>
          </p:txBody>
        </p:sp>
        <p:sp>
          <p:nvSpPr>
            <p:cNvPr id="40" name="Rectangle 380"/>
            <p:cNvSpPr/>
            <p:nvPr/>
          </p:nvSpPr>
          <p:spPr>
            <a:xfrm>
              <a:off x="5984874" y="2463169"/>
              <a:ext cx="2150631" cy="2743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87728">
                <a:lnSpc>
                  <a:spcPct val="150000"/>
                </a:lnSpc>
              </a:pPr>
              <a:endPara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3" name="Text Box 10"/>
          <p:cNvSpPr txBox="1">
            <a:spLocks noChangeArrowheads="1"/>
          </p:cNvSpPr>
          <p:nvPr/>
        </p:nvSpPr>
        <p:spPr bwMode="auto">
          <a:xfrm>
            <a:off x="5876479" y="3364228"/>
            <a:ext cx="2109069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r>
              <a:rPr lang="en-US" sz="1200" b="1" dirty="0">
                <a:latin typeface="Poppins" pitchFamily="2" charset="77"/>
                <a:cs typeface="Poppins" pitchFamily="2" charset="77"/>
              </a:rPr>
              <a:t>Export visualization to PPT</a:t>
            </a:r>
          </a:p>
        </p:txBody>
      </p:sp>
      <p:sp>
        <p:nvSpPr>
          <p:cNvPr id="52" name="Text Box 10"/>
          <p:cNvSpPr txBox="1">
            <a:spLocks noChangeArrowheads="1"/>
          </p:cNvSpPr>
          <p:nvPr/>
        </p:nvSpPr>
        <p:spPr bwMode="auto">
          <a:xfrm>
            <a:off x="5806683" y="1614349"/>
            <a:ext cx="2492865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r>
              <a:rPr lang="en-US" sz="1200" b="1" dirty="0">
                <a:latin typeface="Poppins" pitchFamily="2" charset="77"/>
                <a:cs typeface="Poppins" pitchFamily="2" charset="77"/>
              </a:rPr>
              <a:t>Save as the packaged workbook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1142222" y="1589961"/>
            <a:ext cx="2150631" cy="759803"/>
            <a:chOff x="5984874" y="2257364"/>
            <a:chExt cx="2150631" cy="759803"/>
          </a:xfrm>
        </p:grpSpPr>
        <p:sp>
          <p:nvSpPr>
            <p:cNvPr id="61" name="Text Box 10"/>
            <p:cNvSpPr txBox="1">
              <a:spLocks noChangeArrowheads="1"/>
            </p:cNvSpPr>
            <p:nvPr/>
          </p:nvSpPr>
          <p:spPr bwMode="auto">
            <a:xfrm>
              <a:off x="6026436" y="2257364"/>
              <a:ext cx="2109069" cy="2308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r>
                <a:rPr lang="en-US" sz="1200" b="1" dirty="0">
                  <a:latin typeface="Poppins" pitchFamily="2" charset="77"/>
                  <a:cs typeface="Poppins" pitchFamily="2" charset="77"/>
                </a:rPr>
                <a:t>Save the changes:</a:t>
              </a:r>
            </a:p>
          </p:txBody>
        </p:sp>
        <p:sp>
          <p:nvSpPr>
            <p:cNvPr id="62" name="Rectangle 380"/>
            <p:cNvSpPr/>
            <p:nvPr/>
          </p:nvSpPr>
          <p:spPr>
            <a:xfrm>
              <a:off x="5984874" y="2463169"/>
              <a:ext cx="215063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7350" indent="-228600">
                <a:buFont typeface="+mj-lt"/>
                <a:buAutoNum type="arabicPeriod"/>
              </a:pPr>
              <a:r>
                <a:rPr lang="en-US" sz="1000" dirty="0">
                  <a:latin typeface="Poppins" pitchFamily="2" charset="77"/>
                  <a:cs typeface="Poppins" pitchFamily="2" charset="77"/>
                </a:rPr>
                <a:t>Click the save button</a:t>
              </a:r>
            </a:p>
            <a:p>
              <a:pPr marL="387350" indent="-228600">
                <a:buFont typeface="+mj-lt"/>
                <a:buAutoNum type="arabicPeriod"/>
              </a:pPr>
              <a:r>
                <a:rPr lang="en-US" sz="1000" dirty="0">
                  <a:latin typeface="Poppins" pitchFamily="2" charset="77"/>
                  <a:cs typeface="Poppins" pitchFamily="2" charset="77"/>
                </a:rPr>
                <a:t>Control + S</a:t>
              </a:r>
            </a:p>
            <a:p>
              <a:pPr marL="387350" indent="-228600">
                <a:buFont typeface="+mj-lt"/>
                <a:buAutoNum type="arabicPeriod"/>
              </a:pPr>
              <a:r>
                <a:rPr lang="en-US" sz="1000" dirty="0">
                  <a:latin typeface="Poppins" pitchFamily="2" charset="77"/>
                  <a:cs typeface="Poppins" pitchFamily="2" charset="77"/>
                </a:rPr>
                <a:t>Go to File -&gt; click save</a:t>
              </a:r>
            </a:p>
          </p:txBody>
        </p:sp>
      </p:grpSp>
      <p:sp>
        <p:nvSpPr>
          <p:cNvPr id="42" name="Text Placeholder 1">
            <a:extLst>
              <a:ext uri="{FF2B5EF4-FFF2-40B4-BE49-F238E27FC236}">
                <a16:creationId xmlns:a16="http://schemas.microsoft.com/office/drawing/2014/main" id="{F1FE89BB-4D86-CCFA-6736-9077C5BDBD75}"/>
              </a:ext>
            </a:extLst>
          </p:cNvPr>
          <p:cNvSpPr txBox="1">
            <a:spLocks/>
          </p:cNvSpPr>
          <p:nvPr/>
        </p:nvSpPr>
        <p:spPr>
          <a:xfrm>
            <a:off x="3945459" y="378844"/>
            <a:ext cx="1519405" cy="543185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latin typeface="Poppins" pitchFamily="2" charset="77"/>
                <a:cs typeface="Poppins" pitchFamily="2" charset="77"/>
              </a:rPr>
              <a:t>Save</a:t>
            </a:r>
          </a:p>
        </p:txBody>
      </p:sp>
      <p:pic>
        <p:nvPicPr>
          <p:cNvPr id="2050" name="Picture 2" descr="Tableau – Corporate Renaissance Group">
            <a:extLst>
              <a:ext uri="{FF2B5EF4-FFF2-40B4-BE49-F238E27FC236}">
                <a16:creationId xmlns:a16="http://schemas.microsoft.com/office/drawing/2014/main" id="{1ADCF679-22CE-694C-EE3B-27499350A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548" y="67750"/>
            <a:ext cx="786908" cy="62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10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3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9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37239" y="239208"/>
            <a:ext cx="4293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Poppins" pitchFamily="2" charset="77"/>
                <a:cs typeface="Poppins" pitchFamily="2" charset="77"/>
              </a:rPr>
              <a:t>Join using common Fields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930373"/>
            <a:ext cx="3973919" cy="3973919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6391876" y="2892056"/>
            <a:ext cx="32961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4650399" y="3053184"/>
            <a:ext cx="39612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Drag orders, customers, and products sheets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Relationship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Select the columns from each table</a:t>
            </a:r>
          </a:p>
        </p:txBody>
      </p:sp>
      <p:sp>
        <p:nvSpPr>
          <p:cNvPr id="24" name="Freeform 5"/>
          <p:cNvSpPr>
            <a:spLocks noEditPoints="1"/>
          </p:cNvSpPr>
          <p:nvPr/>
        </p:nvSpPr>
        <p:spPr bwMode="auto">
          <a:xfrm>
            <a:off x="6247971" y="1426609"/>
            <a:ext cx="617420" cy="719856"/>
          </a:xfrm>
          <a:custGeom>
            <a:avLst/>
            <a:gdLst>
              <a:gd name="T0" fmla="*/ 544 w 666"/>
              <a:gd name="T1" fmla="*/ 103 h 771"/>
              <a:gd name="T2" fmla="*/ 478 w 666"/>
              <a:gd name="T3" fmla="*/ 103 h 771"/>
              <a:gd name="T4" fmla="*/ 478 w 666"/>
              <a:gd name="T5" fmla="*/ 83 h 771"/>
              <a:gd name="T6" fmla="*/ 417 w 666"/>
              <a:gd name="T7" fmla="*/ 83 h 771"/>
              <a:gd name="T8" fmla="*/ 324 w 666"/>
              <a:gd name="T9" fmla="*/ 0 h 771"/>
              <a:gd name="T10" fmla="*/ 229 w 666"/>
              <a:gd name="T11" fmla="*/ 83 h 771"/>
              <a:gd name="T12" fmla="*/ 168 w 666"/>
              <a:gd name="T13" fmla="*/ 83 h 771"/>
              <a:gd name="T14" fmla="*/ 168 w 666"/>
              <a:gd name="T15" fmla="*/ 103 h 771"/>
              <a:gd name="T16" fmla="*/ 122 w 666"/>
              <a:gd name="T17" fmla="*/ 103 h 771"/>
              <a:gd name="T18" fmla="*/ 0 w 666"/>
              <a:gd name="T19" fmla="*/ 223 h 771"/>
              <a:gd name="T20" fmla="*/ 0 w 666"/>
              <a:gd name="T21" fmla="*/ 648 h 771"/>
              <a:gd name="T22" fmla="*/ 122 w 666"/>
              <a:gd name="T23" fmla="*/ 771 h 771"/>
              <a:gd name="T24" fmla="*/ 544 w 666"/>
              <a:gd name="T25" fmla="*/ 771 h 771"/>
              <a:gd name="T26" fmla="*/ 666 w 666"/>
              <a:gd name="T27" fmla="*/ 648 h 771"/>
              <a:gd name="T28" fmla="*/ 666 w 666"/>
              <a:gd name="T29" fmla="*/ 223 h 771"/>
              <a:gd name="T30" fmla="*/ 544 w 666"/>
              <a:gd name="T31" fmla="*/ 103 h 771"/>
              <a:gd name="T32" fmla="*/ 270 w 666"/>
              <a:gd name="T33" fmla="*/ 123 h 771"/>
              <a:gd name="T34" fmla="*/ 270 w 666"/>
              <a:gd name="T35" fmla="*/ 98 h 771"/>
              <a:gd name="T36" fmla="*/ 324 w 666"/>
              <a:gd name="T37" fmla="*/ 41 h 771"/>
              <a:gd name="T38" fmla="*/ 374 w 666"/>
              <a:gd name="T39" fmla="*/ 98 h 771"/>
              <a:gd name="T40" fmla="*/ 374 w 666"/>
              <a:gd name="T41" fmla="*/ 123 h 771"/>
              <a:gd name="T42" fmla="*/ 437 w 666"/>
              <a:gd name="T43" fmla="*/ 123 h 771"/>
              <a:gd name="T44" fmla="*/ 437 w 666"/>
              <a:gd name="T45" fmla="*/ 228 h 771"/>
              <a:gd name="T46" fmla="*/ 207 w 666"/>
              <a:gd name="T47" fmla="*/ 228 h 771"/>
              <a:gd name="T48" fmla="*/ 207 w 666"/>
              <a:gd name="T49" fmla="*/ 123 h 771"/>
              <a:gd name="T50" fmla="*/ 270 w 666"/>
              <a:gd name="T51" fmla="*/ 123 h 771"/>
              <a:gd name="T52" fmla="*/ 507 w 666"/>
              <a:gd name="T53" fmla="*/ 304 h 771"/>
              <a:gd name="T54" fmla="*/ 476 w 666"/>
              <a:gd name="T55" fmla="*/ 311 h 771"/>
              <a:gd name="T56" fmla="*/ 476 w 666"/>
              <a:gd name="T57" fmla="*/ 311 h 771"/>
              <a:gd name="T58" fmla="*/ 315 w 666"/>
              <a:gd name="T59" fmla="*/ 565 h 771"/>
              <a:gd name="T60" fmla="*/ 210 w 666"/>
              <a:gd name="T61" fmla="*/ 480 h 771"/>
              <a:gd name="T62" fmla="*/ 179 w 666"/>
              <a:gd name="T63" fmla="*/ 484 h 771"/>
              <a:gd name="T64" fmla="*/ 179 w 666"/>
              <a:gd name="T65" fmla="*/ 484 h 771"/>
              <a:gd name="T66" fmla="*/ 182 w 666"/>
              <a:gd name="T67" fmla="*/ 516 h 771"/>
              <a:gd name="T68" fmla="*/ 307 w 666"/>
              <a:gd name="T69" fmla="*/ 616 h 771"/>
              <a:gd name="T70" fmla="*/ 338 w 666"/>
              <a:gd name="T71" fmla="*/ 612 h 771"/>
              <a:gd name="T72" fmla="*/ 339 w 666"/>
              <a:gd name="T73" fmla="*/ 610 h 771"/>
              <a:gd name="T74" fmla="*/ 514 w 666"/>
              <a:gd name="T75" fmla="*/ 335 h 771"/>
              <a:gd name="T76" fmla="*/ 507 w 666"/>
              <a:gd name="T77" fmla="*/ 304 h 771"/>
              <a:gd name="T78" fmla="*/ 624 w 666"/>
              <a:gd name="T79" fmla="*/ 648 h 771"/>
              <a:gd name="T80" fmla="*/ 544 w 666"/>
              <a:gd name="T81" fmla="*/ 729 h 771"/>
              <a:gd name="T82" fmla="*/ 122 w 666"/>
              <a:gd name="T83" fmla="*/ 729 h 771"/>
              <a:gd name="T84" fmla="*/ 39 w 666"/>
              <a:gd name="T85" fmla="*/ 648 h 771"/>
              <a:gd name="T86" fmla="*/ 39 w 666"/>
              <a:gd name="T87" fmla="*/ 223 h 771"/>
              <a:gd name="T88" fmla="*/ 122 w 666"/>
              <a:gd name="T89" fmla="*/ 145 h 771"/>
              <a:gd name="T90" fmla="*/ 168 w 666"/>
              <a:gd name="T91" fmla="*/ 145 h 771"/>
              <a:gd name="T92" fmla="*/ 168 w 666"/>
              <a:gd name="T93" fmla="*/ 270 h 771"/>
              <a:gd name="T94" fmla="*/ 478 w 666"/>
              <a:gd name="T95" fmla="*/ 270 h 771"/>
              <a:gd name="T96" fmla="*/ 478 w 666"/>
              <a:gd name="T97" fmla="*/ 145 h 771"/>
              <a:gd name="T98" fmla="*/ 544 w 666"/>
              <a:gd name="T99" fmla="*/ 145 h 771"/>
              <a:gd name="T100" fmla="*/ 624 w 666"/>
              <a:gd name="T101" fmla="*/ 223 h 771"/>
              <a:gd name="T102" fmla="*/ 624 w 666"/>
              <a:gd name="T103" fmla="*/ 648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66" h="771">
                <a:moveTo>
                  <a:pt x="544" y="103"/>
                </a:moveTo>
                <a:cubicBezTo>
                  <a:pt x="478" y="103"/>
                  <a:pt x="478" y="103"/>
                  <a:pt x="478" y="103"/>
                </a:cubicBezTo>
                <a:cubicBezTo>
                  <a:pt x="478" y="83"/>
                  <a:pt x="478" y="83"/>
                  <a:pt x="478" y="83"/>
                </a:cubicBezTo>
                <a:cubicBezTo>
                  <a:pt x="417" y="83"/>
                  <a:pt x="417" y="83"/>
                  <a:pt x="417" y="83"/>
                </a:cubicBezTo>
                <a:cubicBezTo>
                  <a:pt x="407" y="40"/>
                  <a:pt x="370" y="0"/>
                  <a:pt x="324" y="0"/>
                </a:cubicBezTo>
                <a:cubicBezTo>
                  <a:pt x="278" y="0"/>
                  <a:pt x="239" y="40"/>
                  <a:pt x="229" y="83"/>
                </a:cubicBezTo>
                <a:cubicBezTo>
                  <a:pt x="168" y="83"/>
                  <a:pt x="168" y="83"/>
                  <a:pt x="168" y="83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22" y="103"/>
                  <a:pt x="122" y="103"/>
                  <a:pt x="122" y="103"/>
                </a:cubicBezTo>
                <a:cubicBezTo>
                  <a:pt x="54" y="103"/>
                  <a:pt x="0" y="155"/>
                  <a:pt x="0" y="223"/>
                </a:cubicBezTo>
                <a:cubicBezTo>
                  <a:pt x="0" y="648"/>
                  <a:pt x="0" y="648"/>
                  <a:pt x="0" y="648"/>
                </a:cubicBezTo>
                <a:cubicBezTo>
                  <a:pt x="0" y="716"/>
                  <a:pt x="54" y="771"/>
                  <a:pt x="122" y="771"/>
                </a:cubicBezTo>
                <a:cubicBezTo>
                  <a:pt x="544" y="771"/>
                  <a:pt x="544" y="771"/>
                  <a:pt x="544" y="771"/>
                </a:cubicBezTo>
                <a:cubicBezTo>
                  <a:pt x="612" y="771"/>
                  <a:pt x="666" y="716"/>
                  <a:pt x="666" y="648"/>
                </a:cubicBezTo>
                <a:cubicBezTo>
                  <a:pt x="666" y="223"/>
                  <a:pt x="666" y="223"/>
                  <a:pt x="666" y="223"/>
                </a:cubicBezTo>
                <a:cubicBezTo>
                  <a:pt x="666" y="155"/>
                  <a:pt x="612" y="103"/>
                  <a:pt x="544" y="103"/>
                </a:cubicBezTo>
                <a:close/>
                <a:moveTo>
                  <a:pt x="270" y="123"/>
                </a:moveTo>
                <a:cubicBezTo>
                  <a:pt x="270" y="98"/>
                  <a:pt x="270" y="98"/>
                  <a:pt x="270" y="98"/>
                </a:cubicBezTo>
                <a:cubicBezTo>
                  <a:pt x="270" y="69"/>
                  <a:pt x="295" y="41"/>
                  <a:pt x="324" y="41"/>
                </a:cubicBezTo>
                <a:cubicBezTo>
                  <a:pt x="353" y="41"/>
                  <a:pt x="374" y="69"/>
                  <a:pt x="374" y="98"/>
                </a:cubicBezTo>
                <a:cubicBezTo>
                  <a:pt x="374" y="123"/>
                  <a:pt x="374" y="123"/>
                  <a:pt x="374" y="123"/>
                </a:cubicBezTo>
                <a:cubicBezTo>
                  <a:pt x="437" y="123"/>
                  <a:pt x="437" y="123"/>
                  <a:pt x="437" y="123"/>
                </a:cubicBezTo>
                <a:cubicBezTo>
                  <a:pt x="437" y="228"/>
                  <a:pt x="437" y="228"/>
                  <a:pt x="437" y="228"/>
                </a:cubicBezTo>
                <a:cubicBezTo>
                  <a:pt x="207" y="228"/>
                  <a:pt x="207" y="228"/>
                  <a:pt x="207" y="228"/>
                </a:cubicBezTo>
                <a:cubicBezTo>
                  <a:pt x="207" y="123"/>
                  <a:pt x="207" y="123"/>
                  <a:pt x="207" y="123"/>
                </a:cubicBezTo>
                <a:cubicBezTo>
                  <a:pt x="270" y="123"/>
                  <a:pt x="270" y="123"/>
                  <a:pt x="270" y="123"/>
                </a:cubicBezTo>
                <a:close/>
                <a:moveTo>
                  <a:pt x="507" y="304"/>
                </a:moveTo>
                <a:cubicBezTo>
                  <a:pt x="496" y="297"/>
                  <a:pt x="483" y="300"/>
                  <a:pt x="476" y="311"/>
                </a:cubicBezTo>
                <a:cubicBezTo>
                  <a:pt x="476" y="311"/>
                  <a:pt x="476" y="311"/>
                  <a:pt x="476" y="311"/>
                </a:cubicBezTo>
                <a:cubicBezTo>
                  <a:pt x="315" y="565"/>
                  <a:pt x="315" y="565"/>
                  <a:pt x="315" y="565"/>
                </a:cubicBezTo>
                <a:cubicBezTo>
                  <a:pt x="210" y="480"/>
                  <a:pt x="210" y="480"/>
                  <a:pt x="210" y="480"/>
                </a:cubicBezTo>
                <a:cubicBezTo>
                  <a:pt x="201" y="473"/>
                  <a:pt x="187" y="474"/>
                  <a:pt x="179" y="484"/>
                </a:cubicBezTo>
                <a:cubicBezTo>
                  <a:pt x="179" y="484"/>
                  <a:pt x="179" y="484"/>
                  <a:pt x="179" y="484"/>
                </a:cubicBezTo>
                <a:cubicBezTo>
                  <a:pt x="171" y="494"/>
                  <a:pt x="173" y="508"/>
                  <a:pt x="182" y="516"/>
                </a:cubicBezTo>
                <a:cubicBezTo>
                  <a:pt x="307" y="616"/>
                  <a:pt x="307" y="616"/>
                  <a:pt x="307" y="616"/>
                </a:cubicBezTo>
                <a:cubicBezTo>
                  <a:pt x="316" y="623"/>
                  <a:pt x="330" y="622"/>
                  <a:pt x="338" y="612"/>
                </a:cubicBezTo>
                <a:cubicBezTo>
                  <a:pt x="338" y="612"/>
                  <a:pt x="339" y="611"/>
                  <a:pt x="339" y="610"/>
                </a:cubicBezTo>
                <a:cubicBezTo>
                  <a:pt x="514" y="335"/>
                  <a:pt x="514" y="335"/>
                  <a:pt x="514" y="335"/>
                </a:cubicBezTo>
                <a:cubicBezTo>
                  <a:pt x="520" y="324"/>
                  <a:pt x="517" y="311"/>
                  <a:pt x="507" y="304"/>
                </a:cubicBezTo>
                <a:close/>
                <a:moveTo>
                  <a:pt x="624" y="648"/>
                </a:moveTo>
                <a:cubicBezTo>
                  <a:pt x="624" y="691"/>
                  <a:pt x="587" y="729"/>
                  <a:pt x="544" y="729"/>
                </a:cubicBezTo>
                <a:cubicBezTo>
                  <a:pt x="122" y="729"/>
                  <a:pt x="122" y="729"/>
                  <a:pt x="122" y="729"/>
                </a:cubicBezTo>
                <a:cubicBezTo>
                  <a:pt x="79" y="729"/>
                  <a:pt x="39" y="691"/>
                  <a:pt x="39" y="648"/>
                </a:cubicBezTo>
                <a:cubicBezTo>
                  <a:pt x="39" y="223"/>
                  <a:pt x="39" y="223"/>
                  <a:pt x="39" y="223"/>
                </a:cubicBezTo>
                <a:cubicBezTo>
                  <a:pt x="39" y="180"/>
                  <a:pt x="79" y="145"/>
                  <a:pt x="122" y="145"/>
                </a:cubicBezTo>
                <a:cubicBezTo>
                  <a:pt x="168" y="145"/>
                  <a:pt x="168" y="145"/>
                  <a:pt x="168" y="145"/>
                </a:cubicBezTo>
                <a:cubicBezTo>
                  <a:pt x="168" y="270"/>
                  <a:pt x="168" y="270"/>
                  <a:pt x="168" y="270"/>
                </a:cubicBezTo>
                <a:cubicBezTo>
                  <a:pt x="478" y="270"/>
                  <a:pt x="478" y="270"/>
                  <a:pt x="478" y="270"/>
                </a:cubicBezTo>
                <a:cubicBezTo>
                  <a:pt x="478" y="145"/>
                  <a:pt x="478" y="145"/>
                  <a:pt x="478" y="145"/>
                </a:cubicBezTo>
                <a:cubicBezTo>
                  <a:pt x="544" y="145"/>
                  <a:pt x="544" y="145"/>
                  <a:pt x="544" y="145"/>
                </a:cubicBezTo>
                <a:cubicBezTo>
                  <a:pt x="587" y="145"/>
                  <a:pt x="624" y="180"/>
                  <a:pt x="624" y="223"/>
                </a:cubicBezTo>
                <a:cubicBezTo>
                  <a:pt x="624" y="648"/>
                  <a:pt x="624" y="648"/>
                  <a:pt x="624" y="64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0A706E-B259-C182-53A5-BDC76016DF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412" b="3566"/>
          <a:stretch/>
        </p:blipFill>
        <p:spPr>
          <a:xfrm>
            <a:off x="4650399" y="949000"/>
            <a:ext cx="3961236" cy="1636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37239" y="239208"/>
            <a:ext cx="6085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Poppins" pitchFamily="2" charset="77"/>
                <a:cs typeface="Poppins" pitchFamily="2" charset="77"/>
              </a:rPr>
              <a:t>Join using fields with different names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930373"/>
            <a:ext cx="3973919" cy="3973919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6391876" y="2892056"/>
            <a:ext cx="32961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4593982" y="3045790"/>
            <a:ext cx="39739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Drag orders, customers, and products sheets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Relationship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Select the columns from each table</a:t>
            </a:r>
          </a:p>
        </p:txBody>
      </p:sp>
      <p:sp>
        <p:nvSpPr>
          <p:cNvPr id="24" name="Freeform 5"/>
          <p:cNvSpPr>
            <a:spLocks noEditPoints="1"/>
          </p:cNvSpPr>
          <p:nvPr/>
        </p:nvSpPr>
        <p:spPr bwMode="auto">
          <a:xfrm>
            <a:off x="6247971" y="1426609"/>
            <a:ext cx="617420" cy="719856"/>
          </a:xfrm>
          <a:custGeom>
            <a:avLst/>
            <a:gdLst>
              <a:gd name="T0" fmla="*/ 544 w 666"/>
              <a:gd name="T1" fmla="*/ 103 h 771"/>
              <a:gd name="T2" fmla="*/ 478 w 666"/>
              <a:gd name="T3" fmla="*/ 103 h 771"/>
              <a:gd name="T4" fmla="*/ 478 w 666"/>
              <a:gd name="T5" fmla="*/ 83 h 771"/>
              <a:gd name="T6" fmla="*/ 417 w 666"/>
              <a:gd name="T7" fmla="*/ 83 h 771"/>
              <a:gd name="T8" fmla="*/ 324 w 666"/>
              <a:gd name="T9" fmla="*/ 0 h 771"/>
              <a:gd name="T10" fmla="*/ 229 w 666"/>
              <a:gd name="T11" fmla="*/ 83 h 771"/>
              <a:gd name="T12" fmla="*/ 168 w 666"/>
              <a:gd name="T13" fmla="*/ 83 h 771"/>
              <a:gd name="T14" fmla="*/ 168 w 666"/>
              <a:gd name="T15" fmla="*/ 103 h 771"/>
              <a:gd name="T16" fmla="*/ 122 w 666"/>
              <a:gd name="T17" fmla="*/ 103 h 771"/>
              <a:gd name="T18" fmla="*/ 0 w 666"/>
              <a:gd name="T19" fmla="*/ 223 h 771"/>
              <a:gd name="T20" fmla="*/ 0 w 666"/>
              <a:gd name="T21" fmla="*/ 648 h 771"/>
              <a:gd name="T22" fmla="*/ 122 w 666"/>
              <a:gd name="T23" fmla="*/ 771 h 771"/>
              <a:gd name="T24" fmla="*/ 544 w 666"/>
              <a:gd name="T25" fmla="*/ 771 h 771"/>
              <a:gd name="T26" fmla="*/ 666 w 666"/>
              <a:gd name="T27" fmla="*/ 648 h 771"/>
              <a:gd name="T28" fmla="*/ 666 w 666"/>
              <a:gd name="T29" fmla="*/ 223 h 771"/>
              <a:gd name="T30" fmla="*/ 544 w 666"/>
              <a:gd name="T31" fmla="*/ 103 h 771"/>
              <a:gd name="T32" fmla="*/ 270 w 666"/>
              <a:gd name="T33" fmla="*/ 123 h 771"/>
              <a:gd name="T34" fmla="*/ 270 w 666"/>
              <a:gd name="T35" fmla="*/ 98 h 771"/>
              <a:gd name="T36" fmla="*/ 324 w 666"/>
              <a:gd name="T37" fmla="*/ 41 h 771"/>
              <a:gd name="T38" fmla="*/ 374 w 666"/>
              <a:gd name="T39" fmla="*/ 98 h 771"/>
              <a:gd name="T40" fmla="*/ 374 w 666"/>
              <a:gd name="T41" fmla="*/ 123 h 771"/>
              <a:gd name="T42" fmla="*/ 437 w 666"/>
              <a:gd name="T43" fmla="*/ 123 h 771"/>
              <a:gd name="T44" fmla="*/ 437 w 666"/>
              <a:gd name="T45" fmla="*/ 228 h 771"/>
              <a:gd name="T46" fmla="*/ 207 w 666"/>
              <a:gd name="T47" fmla="*/ 228 h 771"/>
              <a:gd name="T48" fmla="*/ 207 w 666"/>
              <a:gd name="T49" fmla="*/ 123 h 771"/>
              <a:gd name="T50" fmla="*/ 270 w 666"/>
              <a:gd name="T51" fmla="*/ 123 h 771"/>
              <a:gd name="T52" fmla="*/ 507 w 666"/>
              <a:gd name="T53" fmla="*/ 304 h 771"/>
              <a:gd name="T54" fmla="*/ 476 w 666"/>
              <a:gd name="T55" fmla="*/ 311 h 771"/>
              <a:gd name="T56" fmla="*/ 476 w 666"/>
              <a:gd name="T57" fmla="*/ 311 h 771"/>
              <a:gd name="T58" fmla="*/ 315 w 666"/>
              <a:gd name="T59" fmla="*/ 565 h 771"/>
              <a:gd name="T60" fmla="*/ 210 w 666"/>
              <a:gd name="T61" fmla="*/ 480 h 771"/>
              <a:gd name="T62" fmla="*/ 179 w 666"/>
              <a:gd name="T63" fmla="*/ 484 h 771"/>
              <a:gd name="T64" fmla="*/ 179 w 666"/>
              <a:gd name="T65" fmla="*/ 484 h 771"/>
              <a:gd name="T66" fmla="*/ 182 w 666"/>
              <a:gd name="T67" fmla="*/ 516 h 771"/>
              <a:gd name="T68" fmla="*/ 307 w 666"/>
              <a:gd name="T69" fmla="*/ 616 h 771"/>
              <a:gd name="T70" fmla="*/ 338 w 666"/>
              <a:gd name="T71" fmla="*/ 612 h 771"/>
              <a:gd name="T72" fmla="*/ 339 w 666"/>
              <a:gd name="T73" fmla="*/ 610 h 771"/>
              <a:gd name="T74" fmla="*/ 514 w 666"/>
              <a:gd name="T75" fmla="*/ 335 h 771"/>
              <a:gd name="T76" fmla="*/ 507 w 666"/>
              <a:gd name="T77" fmla="*/ 304 h 771"/>
              <a:gd name="T78" fmla="*/ 624 w 666"/>
              <a:gd name="T79" fmla="*/ 648 h 771"/>
              <a:gd name="T80" fmla="*/ 544 w 666"/>
              <a:gd name="T81" fmla="*/ 729 h 771"/>
              <a:gd name="T82" fmla="*/ 122 w 666"/>
              <a:gd name="T83" fmla="*/ 729 h 771"/>
              <a:gd name="T84" fmla="*/ 39 w 666"/>
              <a:gd name="T85" fmla="*/ 648 h 771"/>
              <a:gd name="T86" fmla="*/ 39 w 666"/>
              <a:gd name="T87" fmla="*/ 223 h 771"/>
              <a:gd name="T88" fmla="*/ 122 w 666"/>
              <a:gd name="T89" fmla="*/ 145 h 771"/>
              <a:gd name="T90" fmla="*/ 168 w 666"/>
              <a:gd name="T91" fmla="*/ 145 h 771"/>
              <a:gd name="T92" fmla="*/ 168 w 666"/>
              <a:gd name="T93" fmla="*/ 270 h 771"/>
              <a:gd name="T94" fmla="*/ 478 w 666"/>
              <a:gd name="T95" fmla="*/ 270 h 771"/>
              <a:gd name="T96" fmla="*/ 478 w 666"/>
              <a:gd name="T97" fmla="*/ 145 h 771"/>
              <a:gd name="T98" fmla="*/ 544 w 666"/>
              <a:gd name="T99" fmla="*/ 145 h 771"/>
              <a:gd name="T100" fmla="*/ 624 w 666"/>
              <a:gd name="T101" fmla="*/ 223 h 771"/>
              <a:gd name="T102" fmla="*/ 624 w 666"/>
              <a:gd name="T103" fmla="*/ 648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66" h="771">
                <a:moveTo>
                  <a:pt x="544" y="103"/>
                </a:moveTo>
                <a:cubicBezTo>
                  <a:pt x="478" y="103"/>
                  <a:pt x="478" y="103"/>
                  <a:pt x="478" y="103"/>
                </a:cubicBezTo>
                <a:cubicBezTo>
                  <a:pt x="478" y="83"/>
                  <a:pt x="478" y="83"/>
                  <a:pt x="478" y="83"/>
                </a:cubicBezTo>
                <a:cubicBezTo>
                  <a:pt x="417" y="83"/>
                  <a:pt x="417" y="83"/>
                  <a:pt x="417" y="83"/>
                </a:cubicBezTo>
                <a:cubicBezTo>
                  <a:pt x="407" y="40"/>
                  <a:pt x="370" y="0"/>
                  <a:pt x="324" y="0"/>
                </a:cubicBezTo>
                <a:cubicBezTo>
                  <a:pt x="278" y="0"/>
                  <a:pt x="239" y="40"/>
                  <a:pt x="229" y="83"/>
                </a:cubicBezTo>
                <a:cubicBezTo>
                  <a:pt x="168" y="83"/>
                  <a:pt x="168" y="83"/>
                  <a:pt x="168" y="83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22" y="103"/>
                  <a:pt x="122" y="103"/>
                  <a:pt x="122" y="103"/>
                </a:cubicBezTo>
                <a:cubicBezTo>
                  <a:pt x="54" y="103"/>
                  <a:pt x="0" y="155"/>
                  <a:pt x="0" y="223"/>
                </a:cubicBezTo>
                <a:cubicBezTo>
                  <a:pt x="0" y="648"/>
                  <a:pt x="0" y="648"/>
                  <a:pt x="0" y="648"/>
                </a:cubicBezTo>
                <a:cubicBezTo>
                  <a:pt x="0" y="716"/>
                  <a:pt x="54" y="771"/>
                  <a:pt x="122" y="771"/>
                </a:cubicBezTo>
                <a:cubicBezTo>
                  <a:pt x="544" y="771"/>
                  <a:pt x="544" y="771"/>
                  <a:pt x="544" y="771"/>
                </a:cubicBezTo>
                <a:cubicBezTo>
                  <a:pt x="612" y="771"/>
                  <a:pt x="666" y="716"/>
                  <a:pt x="666" y="648"/>
                </a:cubicBezTo>
                <a:cubicBezTo>
                  <a:pt x="666" y="223"/>
                  <a:pt x="666" y="223"/>
                  <a:pt x="666" y="223"/>
                </a:cubicBezTo>
                <a:cubicBezTo>
                  <a:pt x="666" y="155"/>
                  <a:pt x="612" y="103"/>
                  <a:pt x="544" y="103"/>
                </a:cubicBezTo>
                <a:close/>
                <a:moveTo>
                  <a:pt x="270" y="123"/>
                </a:moveTo>
                <a:cubicBezTo>
                  <a:pt x="270" y="98"/>
                  <a:pt x="270" y="98"/>
                  <a:pt x="270" y="98"/>
                </a:cubicBezTo>
                <a:cubicBezTo>
                  <a:pt x="270" y="69"/>
                  <a:pt x="295" y="41"/>
                  <a:pt x="324" y="41"/>
                </a:cubicBezTo>
                <a:cubicBezTo>
                  <a:pt x="353" y="41"/>
                  <a:pt x="374" y="69"/>
                  <a:pt x="374" y="98"/>
                </a:cubicBezTo>
                <a:cubicBezTo>
                  <a:pt x="374" y="123"/>
                  <a:pt x="374" y="123"/>
                  <a:pt x="374" y="123"/>
                </a:cubicBezTo>
                <a:cubicBezTo>
                  <a:pt x="437" y="123"/>
                  <a:pt x="437" y="123"/>
                  <a:pt x="437" y="123"/>
                </a:cubicBezTo>
                <a:cubicBezTo>
                  <a:pt x="437" y="228"/>
                  <a:pt x="437" y="228"/>
                  <a:pt x="437" y="228"/>
                </a:cubicBezTo>
                <a:cubicBezTo>
                  <a:pt x="207" y="228"/>
                  <a:pt x="207" y="228"/>
                  <a:pt x="207" y="228"/>
                </a:cubicBezTo>
                <a:cubicBezTo>
                  <a:pt x="207" y="123"/>
                  <a:pt x="207" y="123"/>
                  <a:pt x="207" y="123"/>
                </a:cubicBezTo>
                <a:cubicBezTo>
                  <a:pt x="270" y="123"/>
                  <a:pt x="270" y="123"/>
                  <a:pt x="270" y="123"/>
                </a:cubicBezTo>
                <a:close/>
                <a:moveTo>
                  <a:pt x="507" y="304"/>
                </a:moveTo>
                <a:cubicBezTo>
                  <a:pt x="496" y="297"/>
                  <a:pt x="483" y="300"/>
                  <a:pt x="476" y="311"/>
                </a:cubicBezTo>
                <a:cubicBezTo>
                  <a:pt x="476" y="311"/>
                  <a:pt x="476" y="311"/>
                  <a:pt x="476" y="311"/>
                </a:cubicBezTo>
                <a:cubicBezTo>
                  <a:pt x="315" y="565"/>
                  <a:pt x="315" y="565"/>
                  <a:pt x="315" y="565"/>
                </a:cubicBezTo>
                <a:cubicBezTo>
                  <a:pt x="210" y="480"/>
                  <a:pt x="210" y="480"/>
                  <a:pt x="210" y="480"/>
                </a:cubicBezTo>
                <a:cubicBezTo>
                  <a:pt x="201" y="473"/>
                  <a:pt x="187" y="474"/>
                  <a:pt x="179" y="484"/>
                </a:cubicBezTo>
                <a:cubicBezTo>
                  <a:pt x="179" y="484"/>
                  <a:pt x="179" y="484"/>
                  <a:pt x="179" y="484"/>
                </a:cubicBezTo>
                <a:cubicBezTo>
                  <a:pt x="171" y="494"/>
                  <a:pt x="173" y="508"/>
                  <a:pt x="182" y="516"/>
                </a:cubicBezTo>
                <a:cubicBezTo>
                  <a:pt x="307" y="616"/>
                  <a:pt x="307" y="616"/>
                  <a:pt x="307" y="616"/>
                </a:cubicBezTo>
                <a:cubicBezTo>
                  <a:pt x="316" y="623"/>
                  <a:pt x="330" y="622"/>
                  <a:pt x="338" y="612"/>
                </a:cubicBezTo>
                <a:cubicBezTo>
                  <a:pt x="338" y="612"/>
                  <a:pt x="339" y="611"/>
                  <a:pt x="339" y="610"/>
                </a:cubicBezTo>
                <a:cubicBezTo>
                  <a:pt x="514" y="335"/>
                  <a:pt x="514" y="335"/>
                  <a:pt x="514" y="335"/>
                </a:cubicBezTo>
                <a:cubicBezTo>
                  <a:pt x="520" y="324"/>
                  <a:pt x="517" y="311"/>
                  <a:pt x="507" y="304"/>
                </a:cubicBezTo>
                <a:close/>
                <a:moveTo>
                  <a:pt x="624" y="648"/>
                </a:moveTo>
                <a:cubicBezTo>
                  <a:pt x="624" y="691"/>
                  <a:pt x="587" y="729"/>
                  <a:pt x="544" y="729"/>
                </a:cubicBezTo>
                <a:cubicBezTo>
                  <a:pt x="122" y="729"/>
                  <a:pt x="122" y="729"/>
                  <a:pt x="122" y="729"/>
                </a:cubicBezTo>
                <a:cubicBezTo>
                  <a:pt x="79" y="729"/>
                  <a:pt x="39" y="691"/>
                  <a:pt x="39" y="648"/>
                </a:cubicBezTo>
                <a:cubicBezTo>
                  <a:pt x="39" y="223"/>
                  <a:pt x="39" y="223"/>
                  <a:pt x="39" y="223"/>
                </a:cubicBezTo>
                <a:cubicBezTo>
                  <a:pt x="39" y="180"/>
                  <a:pt x="79" y="145"/>
                  <a:pt x="122" y="145"/>
                </a:cubicBezTo>
                <a:cubicBezTo>
                  <a:pt x="168" y="145"/>
                  <a:pt x="168" y="145"/>
                  <a:pt x="168" y="145"/>
                </a:cubicBezTo>
                <a:cubicBezTo>
                  <a:pt x="168" y="270"/>
                  <a:pt x="168" y="270"/>
                  <a:pt x="168" y="270"/>
                </a:cubicBezTo>
                <a:cubicBezTo>
                  <a:pt x="478" y="270"/>
                  <a:pt x="478" y="270"/>
                  <a:pt x="478" y="270"/>
                </a:cubicBezTo>
                <a:cubicBezTo>
                  <a:pt x="478" y="145"/>
                  <a:pt x="478" y="145"/>
                  <a:pt x="478" y="145"/>
                </a:cubicBezTo>
                <a:cubicBezTo>
                  <a:pt x="544" y="145"/>
                  <a:pt x="544" y="145"/>
                  <a:pt x="544" y="145"/>
                </a:cubicBezTo>
                <a:cubicBezTo>
                  <a:pt x="587" y="145"/>
                  <a:pt x="624" y="180"/>
                  <a:pt x="624" y="223"/>
                </a:cubicBezTo>
                <a:cubicBezTo>
                  <a:pt x="624" y="648"/>
                  <a:pt x="624" y="648"/>
                  <a:pt x="624" y="64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EA680-2493-6F8D-45FA-D0F8DB67D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735"/>
          <a:stretch/>
        </p:blipFill>
        <p:spPr>
          <a:xfrm>
            <a:off x="4593982" y="1019903"/>
            <a:ext cx="3820761" cy="162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0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7" descr="aoc7tslb1o8-lauren-mancke.jpg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0" y="4"/>
            <a:ext cx="9144000" cy="51434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2" name="Google Shape;242;p27">
            <a:extLst>
              <a:ext uri="{FF2B5EF4-FFF2-40B4-BE49-F238E27FC236}">
                <a16:creationId xmlns:a16="http://schemas.microsoft.com/office/drawing/2014/main" id="{ED2CCB5C-2D25-7A8A-A891-4829DC642422}"/>
              </a:ext>
            </a:extLst>
          </p:cNvPr>
          <p:cNvSpPr txBox="1">
            <a:spLocks/>
          </p:cNvSpPr>
          <p:nvPr/>
        </p:nvSpPr>
        <p:spPr>
          <a:xfrm>
            <a:off x="615941" y="1261055"/>
            <a:ext cx="4100062" cy="351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Mathematic Calculations: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000" b="1" dirty="0">
              <a:solidFill>
                <a:schemeClr val="tx1"/>
              </a:solidFill>
              <a:latin typeface="Poppins" pitchFamily="2" charset="77"/>
              <a:cs typeface="Poppins" pitchFamily="2" charset="77"/>
              <a:sym typeface="Arial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+ (include date),string concatenation: </a:t>
            </a:r>
          </a:p>
          <a:p>
            <a:pPr marL="152400" lvl="3"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Aug 2 +3 = Aug 5</a:t>
            </a:r>
            <a:b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</a:b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‘Lucy’ + ‘ ‘ + ’Wo’ = ‘Lucy Wo’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- : -(4+6) = -10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*, /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% mode return remainder</a:t>
            </a: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: </a:t>
            </a: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27%12=3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^ exponents, 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=, &lt;&gt;, &lt;=, </a:t>
            </a:r>
          </a:p>
          <a:p>
            <a:pPr marL="1524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en-CA" sz="100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  <a:p>
            <a:pPr marL="1524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en-CA" sz="100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  <a:p>
            <a:pPr marL="1524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en-CA" sz="1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Logical operators :</a:t>
            </a:r>
          </a:p>
          <a:p>
            <a:pPr marL="1524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en-CA" sz="1000" b="1" dirty="0">
              <a:solidFill>
                <a:schemeClr val="tx1"/>
              </a:solidFill>
              <a:latin typeface="Poppins" pitchFamily="2" charset="77"/>
              <a:cs typeface="Poppins" pitchFamily="2" charset="77"/>
              <a:sym typeface="Arial"/>
            </a:endParaRPr>
          </a:p>
          <a:p>
            <a:pPr marL="3238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and, or, not</a:t>
            </a:r>
          </a:p>
          <a:p>
            <a:pPr marL="3238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A=True, B=False then:</a:t>
            </a:r>
          </a:p>
          <a:p>
            <a:pPr marL="152400" lvl="4"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A AND B =&gt; False</a:t>
            </a:r>
            <a:b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</a:b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 OR B =&gt; True</a:t>
            </a:r>
            <a:b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</a:b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NOT (A AND B) =&gt; True</a:t>
            </a:r>
            <a:endParaRPr lang="en-CA" sz="100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451B5-1D76-19E6-E8B5-D8A0060C99EA}"/>
              </a:ext>
            </a:extLst>
          </p:cNvPr>
          <p:cNvSpPr txBox="1"/>
          <p:nvPr/>
        </p:nvSpPr>
        <p:spPr>
          <a:xfrm>
            <a:off x="1051965" y="583947"/>
            <a:ext cx="74229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Create custom calculations and fields</a:t>
            </a:r>
            <a:br>
              <a:rPr lang="en-US" sz="1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endParaRPr lang="en-US" dirty="0"/>
          </a:p>
        </p:txBody>
      </p:sp>
      <p:sp>
        <p:nvSpPr>
          <p:cNvPr id="4" name="Google Shape;242;p27">
            <a:extLst>
              <a:ext uri="{FF2B5EF4-FFF2-40B4-BE49-F238E27FC236}">
                <a16:creationId xmlns:a16="http://schemas.microsoft.com/office/drawing/2014/main" id="{3F298407-28B2-AB49-7C54-AA26FF896DF3}"/>
              </a:ext>
            </a:extLst>
          </p:cNvPr>
          <p:cNvSpPr txBox="1">
            <a:spLocks/>
          </p:cNvSpPr>
          <p:nvPr/>
        </p:nvSpPr>
        <p:spPr>
          <a:xfrm>
            <a:off x="4888193" y="1261055"/>
            <a:ext cx="3824934" cy="1731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Build in calculated functions: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000" b="1" dirty="0">
              <a:solidFill>
                <a:schemeClr val="tx1"/>
              </a:solidFill>
              <a:latin typeface="Poppins" pitchFamily="2" charset="77"/>
              <a:cs typeface="Poppins" pitchFamily="2" charset="77"/>
              <a:sym typeface="Arial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sum, avg, min, max, </a:t>
            </a:r>
            <a:r>
              <a:rPr lang="en-CA" sz="1000" dirty="0" err="1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stdev</a:t>
            </a: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(to see how spread out the dataset is), abs(distance from 0)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ceiling (round up to th</a:t>
            </a: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e next integer)</a:t>
            </a: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, floor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round(number, decimals)</a:t>
            </a:r>
            <a:endParaRPr lang="en-CA" sz="1000" u="sng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15000"/>
              </a:lnSpc>
            </a:pPr>
            <a:endParaRPr lang="en-US" sz="18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lang="en"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Hello!</a:t>
            </a:r>
            <a:endParaRPr sz="96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0" name="Google Shape;200;p27"/>
          <p:cNvSpPr txBox="1">
            <a:spLocks noGrp="1"/>
          </p:cNvSpPr>
          <p:nvPr>
            <p:ph type="subTitle" idx="4294967295"/>
          </p:nvPr>
        </p:nvSpPr>
        <p:spPr>
          <a:xfrm>
            <a:off x="2351800" y="2265877"/>
            <a:ext cx="4608000" cy="17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None/>
            </a:pPr>
            <a:r>
              <a:rPr lang="en" sz="16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 am</a:t>
            </a:r>
            <a:r>
              <a:rPr lang="en" b="1" dirty="0">
                <a:latin typeface="Poppins"/>
                <a:ea typeface="Poppins"/>
                <a:cs typeface="Poppins"/>
                <a:sym typeface="Poppins"/>
              </a:rPr>
              <a:t> Lucy Wo</a:t>
            </a:r>
            <a:endParaRPr b="1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do we need to learn it?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can we get from it?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can we learn it together?</a:t>
            </a:r>
            <a:endParaRPr dirty="0"/>
          </a:p>
        </p:txBody>
      </p:sp>
      <p:sp>
        <p:nvSpPr>
          <p:cNvPr id="201" name="Google Shape;201;p2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1804239" y="1506373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375" y="784850"/>
            <a:ext cx="2415498" cy="135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00" name="Google Shape;300;p37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lang="en" sz="8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Thanks!</a:t>
            </a:r>
            <a:endParaRPr sz="80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4294967295"/>
          </p:nvPr>
        </p:nvSpPr>
        <p:spPr>
          <a:xfrm>
            <a:off x="2351800" y="2265877"/>
            <a:ext cx="4608000" cy="17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Any questions?</a:t>
            </a:r>
            <a:endParaRPr sz="1600" b="0" i="0" u="none" strike="noStrike" cap="non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You can find me at</a:t>
            </a:r>
            <a:endParaRPr sz="1600" b="0" i="0" u="none" strike="noStrike" cap="non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</a:pPr>
            <a:r>
              <a:rPr lang="en"/>
              <a:t>lucy.siyuwo</a:t>
            </a:r>
            <a:r>
              <a:rPr lang="en"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@</a:t>
            </a:r>
            <a:r>
              <a:rPr lang="en"/>
              <a:t>gmail.com</a:t>
            </a:r>
            <a:endParaRPr sz="1600" b="0" i="0" u="none" strike="noStrike" cap="non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02" name="Google Shape;302;p37"/>
          <p:cNvSpPr txBox="1"/>
          <p:nvPr/>
        </p:nvSpPr>
        <p:spPr>
          <a:xfrm>
            <a:off x="1665800" y="1315950"/>
            <a:ext cx="600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😉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275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850" y="250525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625" y="1928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050" y="244775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ctrTitle" idx="4294967295"/>
          </p:nvPr>
        </p:nvSpPr>
        <p:spPr>
          <a:xfrm>
            <a:off x="1545900" y="2717425"/>
            <a:ext cx="6237900" cy="20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lang="en" sz="6000"/>
              <a:t>Course Introduction</a:t>
            </a:r>
            <a:endParaRPr sz="60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09" name="Google Shape;209;p28"/>
          <p:cNvGrpSpPr/>
          <p:nvPr/>
        </p:nvGrpSpPr>
        <p:grpSpPr>
          <a:xfrm>
            <a:off x="3952298" y="309004"/>
            <a:ext cx="1738561" cy="1738545"/>
            <a:chOff x="6643075" y="3664250"/>
            <a:chExt cx="407950" cy="407975"/>
          </a:xfrm>
        </p:grpSpPr>
        <p:sp>
          <p:nvSpPr>
            <p:cNvPr id="210" name="Google Shape;210;p2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28"/>
          <p:cNvGrpSpPr/>
          <p:nvPr/>
        </p:nvGrpSpPr>
        <p:grpSpPr>
          <a:xfrm rot="-587313">
            <a:off x="3850121" y="2274317"/>
            <a:ext cx="714809" cy="714768"/>
            <a:chOff x="576250" y="4319400"/>
            <a:chExt cx="442075" cy="442050"/>
          </a:xfrm>
        </p:grpSpPr>
        <p:sp>
          <p:nvSpPr>
            <p:cNvPr id="213" name="Google Shape;213;p2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" name="Google Shape;217;p28"/>
          <p:cNvSpPr/>
          <p:nvPr/>
        </p:nvSpPr>
        <p:spPr>
          <a:xfrm>
            <a:off x="3536507" y="710554"/>
            <a:ext cx="271742" cy="25947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8"/>
          <p:cNvSpPr/>
          <p:nvPr/>
        </p:nvSpPr>
        <p:spPr>
          <a:xfrm rot="2697553">
            <a:off x="5327282" y="2038984"/>
            <a:ext cx="412519" cy="39388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8"/>
          <p:cNvSpPr/>
          <p:nvPr/>
        </p:nvSpPr>
        <p:spPr>
          <a:xfrm>
            <a:off x="5653628" y="1814107"/>
            <a:ext cx="165205" cy="15781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8"/>
          <p:cNvSpPr/>
          <p:nvPr/>
        </p:nvSpPr>
        <p:spPr>
          <a:xfrm rot="1280074">
            <a:off x="3348230" y="1493219"/>
            <a:ext cx="165200" cy="15779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87709">
            <a:off x="4234762" y="912760"/>
            <a:ext cx="944143" cy="531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83642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Our process is easy</a:t>
            </a:r>
            <a:endParaRPr dirty="0"/>
          </a:p>
        </p:txBody>
      </p:sp>
      <p:sp>
        <p:nvSpPr>
          <p:cNvPr id="228" name="Google Shape;228;p2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29" name="Google Shape;229;p29"/>
          <p:cNvGrpSpPr/>
          <p:nvPr/>
        </p:nvGrpSpPr>
        <p:grpSpPr>
          <a:xfrm>
            <a:off x="3261260" y="1679470"/>
            <a:ext cx="2547000" cy="2547000"/>
            <a:chOff x="1293737" y="1258050"/>
            <a:chExt cx="2547000" cy="2547000"/>
          </a:xfrm>
        </p:grpSpPr>
        <p:sp>
          <p:nvSpPr>
            <p:cNvPr id="230" name="Google Shape;230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2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2" name="Google Shape;232;p29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Section One</a:t>
              </a:r>
              <a:endParaRPr sz="11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33" name="Google Shape;233;p29"/>
          <p:cNvGrpSpPr/>
          <p:nvPr/>
        </p:nvGrpSpPr>
        <p:grpSpPr>
          <a:xfrm>
            <a:off x="5203288" y="1679470"/>
            <a:ext cx="2547000" cy="2547000"/>
            <a:chOff x="3203958" y="1258050"/>
            <a:chExt cx="2547000" cy="2547000"/>
          </a:xfrm>
        </p:grpSpPr>
        <p:sp>
          <p:nvSpPr>
            <p:cNvPr id="234" name="Google Shape;234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1200" b="1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6" name="Google Shape;236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Section Two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_图片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-6336" y="-3564"/>
            <a:ext cx="9150336" cy="5147064"/>
          </a:xfrm>
          <a:prstGeom prst="rect">
            <a:avLst/>
          </a:prstGeom>
        </p:spPr>
      </p:pic>
      <p:sp>
        <p:nvSpPr>
          <p:cNvPr id="4" name="PA_矩形 3"/>
          <p:cNvSpPr/>
          <p:nvPr>
            <p:custDataLst>
              <p:tags r:id="rId2"/>
            </p:custDataLst>
          </p:nvPr>
        </p:nvSpPr>
        <p:spPr>
          <a:xfrm>
            <a:off x="-6336" y="1214438"/>
            <a:ext cx="6487523" cy="165436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_矩形 14"/>
          <p:cNvSpPr/>
          <p:nvPr>
            <p:custDataLst>
              <p:tags r:id="rId3"/>
            </p:custDataLst>
          </p:nvPr>
        </p:nvSpPr>
        <p:spPr>
          <a:xfrm>
            <a:off x="110490" y="1330163"/>
            <a:ext cx="554991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zh-CN" sz="2400" b="1" spc="225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The end of class you will:</a:t>
            </a:r>
          </a:p>
          <a:p>
            <a:endParaRPr lang="en-CA" altLang="zh-CN" sz="2400" b="1" kern="0" spc="225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CA" altLang="zh-CN" sz="1200" spc="225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- Be able to certified Tableau Desktop certification</a:t>
            </a:r>
          </a:p>
          <a:p>
            <a:r>
              <a:rPr lang="en-CA" altLang="zh-CN" sz="1200" spc="225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- Build interactive, insightful Dashboards</a:t>
            </a:r>
            <a:endParaRPr lang="zh-CN" altLang="en-US" sz="300" kern="0" spc="225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PA_矩形 4"/>
          <p:cNvSpPr/>
          <p:nvPr>
            <p:custDataLst>
              <p:tags r:id="rId4"/>
            </p:custDataLst>
          </p:nvPr>
        </p:nvSpPr>
        <p:spPr>
          <a:xfrm>
            <a:off x="5437135" y="4084638"/>
            <a:ext cx="367289" cy="367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矩形 12"/>
          <p:cNvSpPr/>
          <p:nvPr>
            <p:custDataLst>
              <p:tags r:id="rId5"/>
            </p:custDataLst>
          </p:nvPr>
        </p:nvSpPr>
        <p:spPr>
          <a:xfrm>
            <a:off x="5804424" y="3876189"/>
            <a:ext cx="208449" cy="2084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矩形 13"/>
          <p:cNvSpPr/>
          <p:nvPr>
            <p:custDataLst>
              <p:tags r:id="rId6"/>
            </p:custDataLst>
          </p:nvPr>
        </p:nvSpPr>
        <p:spPr>
          <a:xfrm>
            <a:off x="8776711" y="4776211"/>
            <a:ext cx="367289" cy="367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矩形 18"/>
          <p:cNvSpPr/>
          <p:nvPr>
            <p:custDataLst>
              <p:tags r:id="rId7"/>
            </p:custDataLst>
          </p:nvPr>
        </p:nvSpPr>
        <p:spPr>
          <a:xfrm>
            <a:off x="8596312" y="4581236"/>
            <a:ext cx="180399" cy="180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Alan Walker,Coldplay - Hymn For The Weekend [Remix]">
            <a:hlinkClick r:id="" action="ppaction://media"/>
            <a:extLst>
              <a:ext uri="{FF2B5EF4-FFF2-40B4-BE49-F238E27FC236}">
                <a16:creationId xmlns:a16="http://schemas.microsoft.com/office/drawing/2014/main" id="{AA711E69-5089-483E-98E6-E132CCCE3905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997075" y="-11842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6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>
            <a:spLocks noGrp="1"/>
          </p:cNvSpPr>
          <p:nvPr>
            <p:ph type="title"/>
          </p:nvPr>
        </p:nvSpPr>
        <p:spPr>
          <a:xfrm>
            <a:off x="482950" y="740350"/>
            <a:ext cx="5220300" cy="10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200"/>
              <a:t>Section 1</a:t>
            </a:r>
            <a:endParaRPr sz="5200"/>
          </a:p>
        </p:txBody>
      </p:sp>
      <p:sp>
        <p:nvSpPr>
          <p:cNvPr id="246" name="Google Shape;246;p30"/>
          <p:cNvSpPr txBox="1">
            <a:spLocks noGrp="1"/>
          </p:cNvSpPr>
          <p:nvPr>
            <p:ph type="body" idx="1"/>
          </p:nvPr>
        </p:nvSpPr>
        <p:spPr>
          <a:xfrm>
            <a:off x="960225" y="1823075"/>
            <a:ext cx="4892400" cy="27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 dirty="0">
                <a:solidFill>
                  <a:srgbClr val="000000"/>
                </a:solidFill>
              </a:rPr>
              <a:t>Time:</a:t>
            </a:r>
            <a:r>
              <a:rPr lang="en" sz="1200" dirty="0">
                <a:solidFill>
                  <a:srgbClr val="000000"/>
                </a:solidFill>
              </a:rPr>
              <a:t> December 23rd: 7:30pm-09:30pm 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000000"/>
                </a:solidFill>
              </a:rPr>
              <a:t>(5 mins break at 8:30 pm)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 dirty="0">
                <a:solidFill>
                  <a:srgbClr val="000000"/>
                </a:solidFill>
              </a:rPr>
              <a:t>Agenda:</a:t>
            </a:r>
            <a:endParaRPr sz="1200" u="sng" dirty="0">
              <a:solidFill>
                <a:srgbClr val="000000"/>
              </a:solidFill>
            </a:endParaRPr>
          </a:p>
          <a:p>
            <a:pPr indent="-304800">
              <a:spcBef>
                <a:spcPts val="600"/>
              </a:spcBef>
              <a:buClr>
                <a:srgbClr val="000000"/>
              </a:buClr>
              <a:buSzPts val="1200"/>
            </a:pPr>
            <a:r>
              <a:rPr lang="en" sz="1200" dirty="0">
                <a:solidFill>
                  <a:srgbClr val="000000"/>
                </a:solidFill>
              </a:rPr>
              <a:t>General </a:t>
            </a:r>
            <a:r>
              <a:rPr lang="en-CA" sz="1200" dirty="0">
                <a:solidFill>
                  <a:srgbClr val="000000"/>
                </a:solidFill>
              </a:rPr>
              <a:t>introduction</a:t>
            </a:r>
            <a:endParaRPr lang="en" sz="1200" dirty="0">
              <a:solidFill>
                <a:srgbClr val="000000"/>
              </a:solidFill>
            </a:endParaRPr>
          </a:p>
          <a:p>
            <a:pPr indent="-304800">
              <a:spcBef>
                <a:spcPts val="0"/>
              </a:spcBef>
              <a:buClr>
                <a:srgbClr val="000000"/>
              </a:buClr>
              <a:buSzPts val="1200"/>
            </a:pPr>
            <a:r>
              <a:rPr lang="en" sz="1200" dirty="0">
                <a:solidFill>
                  <a:srgbClr val="000000"/>
                </a:solidFill>
              </a:rPr>
              <a:t>Load Data</a:t>
            </a:r>
            <a:endParaRPr sz="1200" dirty="0">
              <a:solidFill>
                <a:srgbClr val="000000"/>
              </a:solidFill>
            </a:endParaRPr>
          </a:p>
          <a:p>
            <a:pPr indent="-304800">
              <a:spcBef>
                <a:spcPts val="0"/>
              </a:spcBef>
              <a:buClr>
                <a:srgbClr val="000000"/>
              </a:buClr>
              <a:buSzPts val="1200"/>
            </a:pPr>
            <a:r>
              <a:rPr lang="en" sz="1200" dirty="0">
                <a:solidFill>
                  <a:srgbClr val="000000"/>
                </a:solidFill>
              </a:rPr>
              <a:t>Introduction of the Tableau Interface</a:t>
            </a:r>
            <a:endParaRPr sz="1200" dirty="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￮"/>
            </a:pPr>
            <a:r>
              <a:rPr lang="en" sz="1200" dirty="0"/>
              <a:t>Data Types</a:t>
            </a:r>
            <a:endParaRPr sz="1200" dirty="0">
              <a:solidFill>
                <a:srgbClr val="000000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" sz="1200" dirty="0">
                <a:solidFill>
                  <a:srgbClr val="000000"/>
                </a:solidFill>
              </a:rPr>
              <a:t>Bar Charts</a:t>
            </a:r>
            <a:endParaRPr sz="1200" dirty="0">
              <a:solidFill>
                <a:srgbClr val="000000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" sz="1200" dirty="0">
                <a:solidFill>
                  <a:srgbClr val="000000"/>
                </a:solidFill>
              </a:rPr>
              <a:t>Line Charts</a:t>
            </a:r>
            <a:endParaRPr sz="1200" dirty="0">
              <a:solidFill>
                <a:srgbClr val="000000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" sz="1200" dirty="0">
                <a:solidFill>
                  <a:srgbClr val="000000"/>
                </a:solidFill>
              </a:rPr>
              <a:t>Map</a:t>
            </a:r>
            <a:endParaRPr sz="1200" dirty="0">
              <a:solidFill>
                <a:srgbClr val="000000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" sz="1200" dirty="0">
                <a:solidFill>
                  <a:srgbClr val="000000"/>
                </a:solidFill>
              </a:rPr>
              <a:t>Pie Charts</a:t>
            </a: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200" dirty="0">
                <a:solidFill>
                  <a:srgbClr val="000000"/>
                </a:solidFill>
              </a:rPr>
              <a:t>Create Variables</a:t>
            </a: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200" dirty="0">
                <a:solidFill>
                  <a:srgbClr val="000000"/>
                </a:solidFill>
              </a:rPr>
              <a:t>Filter</a:t>
            </a:r>
          </a:p>
        </p:txBody>
      </p:sp>
      <p:sp>
        <p:nvSpPr>
          <p:cNvPr id="247" name="Google Shape;247;p3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248" name="Google Shape;248;p30"/>
          <p:cNvGrpSpPr/>
          <p:nvPr/>
        </p:nvGrpSpPr>
        <p:grpSpPr>
          <a:xfrm>
            <a:off x="7227977" y="2052723"/>
            <a:ext cx="1212302" cy="1038068"/>
            <a:chOff x="1934025" y="1001650"/>
            <a:chExt cx="415300" cy="355600"/>
          </a:xfrm>
        </p:grpSpPr>
        <p:sp>
          <p:nvSpPr>
            <p:cNvPr id="249" name="Google Shape;249;p30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3" name="Google Shape;2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175" y="2209825"/>
            <a:ext cx="1030625" cy="57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>
            <a:spLocks noGrp="1"/>
          </p:cNvSpPr>
          <p:nvPr>
            <p:ph type="ctrTitle"/>
          </p:nvPr>
        </p:nvSpPr>
        <p:spPr>
          <a:xfrm>
            <a:off x="2730750" y="846300"/>
            <a:ext cx="40044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259" name="Google Shape;259;p31"/>
          <p:cNvSpPr txBox="1">
            <a:spLocks noGrp="1"/>
          </p:cNvSpPr>
          <p:nvPr>
            <p:ph type="subTitle" idx="1"/>
          </p:nvPr>
        </p:nvSpPr>
        <p:spPr>
          <a:xfrm>
            <a:off x="2659900" y="1836822"/>
            <a:ext cx="4004400" cy="28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 u="sng" dirty="0">
                <a:solidFill>
                  <a:schemeClr val="dk1"/>
                </a:solidFill>
              </a:rPr>
              <a:t>Time:</a:t>
            </a:r>
            <a:r>
              <a:rPr lang="en" sz="1200" dirty="0">
                <a:solidFill>
                  <a:schemeClr val="dk1"/>
                </a:solidFill>
              </a:rPr>
              <a:t> December 30th: 7:30pm-9:30pm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 sz="1200" dirty="0">
                <a:solidFill>
                  <a:schemeClr val="dk1"/>
                </a:solidFill>
              </a:rPr>
              <a:t>(5 mins break at 8:30 pm)</a:t>
            </a:r>
            <a:endParaRPr sz="1200" dirty="0">
              <a:solidFill>
                <a:schemeClr val="dk1"/>
              </a:solidFill>
            </a:endParaRPr>
          </a:p>
          <a:p>
            <a:pPr marL="0" indent="0" algn="l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" sz="1200" u="sng" dirty="0"/>
              <a:t>Agenda:</a:t>
            </a:r>
            <a:endParaRPr sz="1200" u="sng"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200" dirty="0">
                <a:solidFill>
                  <a:srgbClr val="000000"/>
                </a:solidFill>
              </a:rPr>
              <a:t>Parameter</a:t>
            </a: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" sz="1200" dirty="0">
                <a:solidFill>
                  <a:schemeClr val="dk1"/>
                </a:solidFill>
              </a:rPr>
              <a:t>Table calculation</a:t>
            </a: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" sz="1200" dirty="0">
                <a:solidFill>
                  <a:schemeClr val="dk1"/>
                </a:solidFill>
              </a:rPr>
              <a:t>Design Dashboard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Font typeface="Arial"/>
              <a:buChar char="￮"/>
            </a:pPr>
            <a:r>
              <a:rPr lang="en-CA" sz="1200" dirty="0">
                <a:solidFill>
                  <a:schemeClr val="dk1"/>
                </a:solidFill>
              </a:rPr>
              <a:t>Dashboard Actions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Font typeface="Arial"/>
              <a:buChar char="￮"/>
            </a:pPr>
            <a:r>
              <a:rPr lang="en-CA" sz="1200" dirty="0">
                <a:solidFill>
                  <a:schemeClr val="dk1"/>
                </a:solidFill>
              </a:rPr>
              <a:t>Build Story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0" name="Google Shape;260;p31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6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600" y="3508125"/>
            <a:ext cx="616801" cy="3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_图片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-6336" y="-3564"/>
            <a:ext cx="9150336" cy="5147064"/>
          </a:xfrm>
          <a:prstGeom prst="rect">
            <a:avLst/>
          </a:prstGeom>
        </p:spPr>
      </p:pic>
      <p:sp>
        <p:nvSpPr>
          <p:cNvPr id="4" name="PA_矩形 3"/>
          <p:cNvSpPr/>
          <p:nvPr>
            <p:custDataLst>
              <p:tags r:id="rId2"/>
            </p:custDataLst>
          </p:nvPr>
        </p:nvSpPr>
        <p:spPr>
          <a:xfrm>
            <a:off x="-6336" y="1214438"/>
            <a:ext cx="5443471" cy="28702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_矩形 14"/>
          <p:cNvSpPr/>
          <p:nvPr>
            <p:custDataLst>
              <p:tags r:id="rId3"/>
            </p:custDataLst>
          </p:nvPr>
        </p:nvSpPr>
        <p:spPr>
          <a:xfrm>
            <a:off x="110490" y="1219632"/>
            <a:ext cx="422904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zh-CN" sz="4500" b="1" spc="225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Introduction</a:t>
            </a:r>
            <a:endParaRPr lang="zh-CN" altLang="en-US" kern="0" spc="225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8" name="PA_文本框 17"/>
          <p:cNvSpPr txBox="1"/>
          <p:nvPr>
            <p:custDataLst>
              <p:tags r:id="rId4"/>
            </p:custDataLst>
          </p:nvPr>
        </p:nvSpPr>
        <p:spPr>
          <a:xfrm>
            <a:off x="214122" y="1984876"/>
            <a:ext cx="47358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Real-world example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Experience with the spreadsheet (excel, google sheets)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Limited of the Tableau Public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Tableau trial lasts for 14 days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Download Tableau Free Trail:</a:t>
            </a:r>
          </a:p>
          <a:p>
            <a:pPr marL="285750" indent="-171450">
              <a:buFont typeface="Wingdings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www.tableau.com</a:t>
            </a: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marL="285750" indent="-171450">
              <a:buFont typeface="Wingdings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Product page - &gt; tableau desktop -&gt; Try now -&gt; start free trial -&gt; sigh up and download </a:t>
            </a:r>
          </a:p>
        </p:txBody>
      </p:sp>
      <p:sp>
        <p:nvSpPr>
          <p:cNvPr id="5" name="PA_矩形 4"/>
          <p:cNvSpPr/>
          <p:nvPr>
            <p:custDataLst>
              <p:tags r:id="rId5"/>
            </p:custDataLst>
          </p:nvPr>
        </p:nvSpPr>
        <p:spPr>
          <a:xfrm>
            <a:off x="5437135" y="4084638"/>
            <a:ext cx="367289" cy="367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矩形 12"/>
          <p:cNvSpPr/>
          <p:nvPr>
            <p:custDataLst>
              <p:tags r:id="rId6"/>
            </p:custDataLst>
          </p:nvPr>
        </p:nvSpPr>
        <p:spPr>
          <a:xfrm>
            <a:off x="5804424" y="3876189"/>
            <a:ext cx="208449" cy="2084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矩形 13"/>
          <p:cNvSpPr/>
          <p:nvPr>
            <p:custDataLst>
              <p:tags r:id="rId7"/>
            </p:custDataLst>
          </p:nvPr>
        </p:nvSpPr>
        <p:spPr>
          <a:xfrm>
            <a:off x="8776711" y="4776211"/>
            <a:ext cx="367289" cy="367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矩形 18"/>
          <p:cNvSpPr/>
          <p:nvPr>
            <p:custDataLst>
              <p:tags r:id="rId8"/>
            </p:custDataLst>
          </p:nvPr>
        </p:nvSpPr>
        <p:spPr>
          <a:xfrm>
            <a:off x="8596312" y="4581236"/>
            <a:ext cx="180399" cy="180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Alan Walker,Coldplay - Hymn For The Weekend [Remix]">
            <a:hlinkClick r:id="" action="ppaction://media"/>
            <a:extLst>
              <a:ext uri="{FF2B5EF4-FFF2-40B4-BE49-F238E27FC236}">
                <a16:creationId xmlns:a16="http://schemas.microsoft.com/office/drawing/2014/main" id="{AA711E69-5089-483E-98E6-E132CCCE3905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997075" y="-118427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A_图片 3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/>
          <a:stretch>
            <a:fillRect/>
          </a:stretch>
        </p:blipFill>
        <p:spPr>
          <a:xfrm flipH="1">
            <a:off x="0" y="-42672"/>
            <a:ext cx="9144000" cy="5186172"/>
          </a:xfrm>
          <a:prstGeom prst="rect">
            <a:avLst/>
          </a:prstGeom>
        </p:spPr>
      </p:pic>
      <p:sp>
        <p:nvSpPr>
          <p:cNvPr id="38" name="PA_文本框 11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3850" y="537177"/>
            <a:ext cx="374827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Calibri" panose="020F0502020204030204" pitchFamily="34" charset="0"/>
              </a:rPr>
              <a:t>Tableau Products</a:t>
            </a:r>
          </a:p>
        </p:txBody>
      </p:sp>
      <p:cxnSp>
        <p:nvCxnSpPr>
          <p:cNvPr id="40" name="PA_直接连接符 39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CxnSpPr/>
          <p:nvPr>
            <p:custDataLst>
              <p:tags r:id="rId3"/>
            </p:custDataLst>
          </p:nvPr>
        </p:nvCxnSpPr>
        <p:spPr>
          <a:xfrm>
            <a:off x="474368" y="537177"/>
            <a:ext cx="333461" cy="0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45" name="PA_矩形 44"/>
          <p:cNvSpPr/>
          <p:nvPr>
            <p:custDataLst>
              <p:tags r:id="rId4"/>
            </p:custDataLst>
          </p:nvPr>
        </p:nvSpPr>
        <p:spPr>
          <a:xfrm>
            <a:off x="323850" y="1209676"/>
            <a:ext cx="3748278" cy="3483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r>
              <a:rPr lang="en-US" sz="1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- Tableau Prep Builder: </a:t>
            </a:r>
          </a:p>
          <a:p>
            <a:pPr marL="171450" indent="-17145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help you make data ready </a:t>
            </a:r>
          </a:p>
          <a:p>
            <a:pPr marL="171450" indent="-17145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prepare and clean data</a:t>
            </a:r>
          </a:p>
          <a:p>
            <a:pPr marL="171450" indent="-17145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for example, clean columns</a:t>
            </a: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  <a:sym typeface="Arial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  <a:sym typeface="Arial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r>
              <a:rPr lang="en-US" sz="1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sym typeface="Arial"/>
              </a:rPr>
              <a:t>- Tableau </a:t>
            </a:r>
            <a:r>
              <a:rPr lang="en-US" sz="1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</a:t>
            </a:r>
            <a:r>
              <a:rPr lang="en-US" sz="1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sym typeface="Arial"/>
              </a:rPr>
              <a:t>esktop</a:t>
            </a: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  <a:sym typeface="Arial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  <a:sym typeface="Arial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r>
              <a:rPr lang="en-US" sz="1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- </a:t>
            </a:r>
            <a:r>
              <a:rPr lang="en-US" sz="1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sym typeface="Arial"/>
              </a:rPr>
              <a:t>Tableau server: </a:t>
            </a:r>
          </a:p>
          <a:p>
            <a:pPr marL="171450" indent="-17145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online server</a:t>
            </a:r>
          </a:p>
          <a:p>
            <a:pPr marL="171450" indent="-17145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create an account for different users </a:t>
            </a: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  <a:sym typeface="Arial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  <a:sym typeface="Arial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r>
              <a:rPr lang="en-US" sz="1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- Tableau mobile: </a:t>
            </a:r>
          </a:p>
          <a:p>
            <a:pPr marL="171450" indent="-17145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mobile users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85364"/>
      </a:accent1>
      <a:accent2>
        <a:srgbClr val="63728A"/>
      </a:accent2>
      <a:accent3>
        <a:srgbClr val="8B9AB3"/>
      </a:accent3>
      <a:accent4>
        <a:srgbClr val="9E8473"/>
      </a:accent4>
      <a:accent5>
        <a:srgbClr val="CAAE9C"/>
      </a:accent5>
      <a:accent6>
        <a:srgbClr val="DFCEC3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2443</TotalTime>
  <Words>708</Words>
  <Application>Microsoft Macintosh PowerPoint</Application>
  <PresentationFormat>On-screen Show (16:9)</PresentationFormat>
  <Paragraphs>183</Paragraphs>
  <Slides>24</Slides>
  <Notes>21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Calibri</vt:lpstr>
      <vt:lpstr>Wingdings</vt:lpstr>
      <vt:lpstr>Segoe UI</vt:lpstr>
      <vt:lpstr>微软雅黑</vt:lpstr>
      <vt:lpstr>Poppins</vt:lpstr>
      <vt:lpstr>Poppins Light</vt:lpstr>
      <vt:lpstr>Arial</vt:lpstr>
      <vt:lpstr>Playfair Display</vt:lpstr>
      <vt:lpstr>Simple Light</vt:lpstr>
      <vt:lpstr>Cymbeline template</vt:lpstr>
      <vt:lpstr>Tableau Workshop Young Career</vt:lpstr>
      <vt:lpstr>Hello!</vt:lpstr>
      <vt:lpstr>Course Introduction</vt:lpstr>
      <vt:lpstr>Our process is easy</vt:lpstr>
      <vt:lpstr>PowerPoint Presentation</vt:lpstr>
      <vt:lpstr>Section 1</vt:lpstr>
      <vt:lpstr>Section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Tableau Workshop Young Career</dc:title>
  <cp:lastModifiedBy>Siyu Wo</cp:lastModifiedBy>
  <cp:revision>29</cp:revision>
  <dcterms:modified xsi:type="dcterms:W3CDTF">2022-12-23T15:03:51Z</dcterms:modified>
</cp:coreProperties>
</file>